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3-1.png>
</file>

<file path=ppt/media/image-4-1.png>
</file>

<file path=ppt/media/image-5-1.png>
</file>

<file path=ppt/media/image-6-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2321600"/>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Classification des Langues à partir de Fichiers Audio</a:t>
            </a:r>
            <a:endParaRPr lang="en-US" sz="4450" dirty="0"/>
          </a:p>
        </p:txBody>
      </p:sp>
      <p:sp>
        <p:nvSpPr>
          <p:cNvPr id="4" name="Text 1"/>
          <p:cNvSpPr/>
          <p:nvPr/>
        </p:nvSpPr>
        <p:spPr>
          <a:xfrm>
            <a:off x="6280190" y="4788098"/>
            <a:ext cx="4270058" cy="425291"/>
          </a:xfrm>
          <a:prstGeom prst="rect">
            <a:avLst/>
          </a:prstGeom>
          <a:noFill/>
          <a:ln/>
        </p:spPr>
        <p:txBody>
          <a:bodyPr wrap="none" lIns="0" tIns="0" rIns="0" bIns="0" rtlCol="0" anchor="t"/>
          <a:lstStyle/>
          <a:p>
            <a:pPr algn="l" indent="0" marL="0">
              <a:lnSpc>
                <a:spcPts val="3300"/>
              </a:lnSpc>
              <a:buNone/>
            </a:pPr>
            <a:r>
              <a:rPr lang="en-US" sz="2650" b="1" dirty="0">
                <a:solidFill>
                  <a:srgbClr val="006747"/>
                </a:solidFill>
                <a:latin typeface="Noto Serif SC Bold" pitchFamily="34" charset="0"/>
                <a:ea typeface="Noto Serif SC Bold" pitchFamily="34" charset="-122"/>
                <a:cs typeface="Noto Serif SC Bold" pitchFamily="34" charset="-120"/>
              </a:rPr>
              <a:t>Groupe TP2 - 3A - ENSIM</a:t>
            </a:r>
            <a:endParaRPr lang="en-US" sz="2650" dirty="0"/>
          </a:p>
        </p:txBody>
      </p:sp>
      <p:sp>
        <p:nvSpPr>
          <p:cNvPr id="5" name="Text 2"/>
          <p:cNvSpPr/>
          <p:nvPr/>
        </p:nvSpPr>
        <p:spPr>
          <a:xfrm>
            <a:off x="6280190" y="5553551"/>
            <a:ext cx="2896076" cy="354330"/>
          </a:xfrm>
          <a:prstGeom prst="rect">
            <a:avLst/>
          </a:prstGeom>
          <a:noFill/>
          <a:ln/>
        </p:spPr>
        <p:txBody>
          <a:bodyPr wrap="none" lIns="0" tIns="0" rIns="0" bIns="0" rtlCol="0" anchor="t"/>
          <a:lstStyle/>
          <a:p>
            <a:pPr algn="l" indent="0" marL="0">
              <a:lnSpc>
                <a:spcPts val="2750"/>
              </a:lnSpc>
              <a:buNone/>
            </a:pPr>
            <a:r>
              <a:rPr lang="en-US" sz="2200" b="1" dirty="0">
                <a:solidFill>
                  <a:srgbClr val="006747"/>
                </a:solidFill>
                <a:latin typeface="Noto Serif SC Bold" pitchFamily="34" charset="0"/>
                <a:ea typeface="Noto Serif SC Bold" pitchFamily="34" charset="-122"/>
                <a:cs typeface="Noto Serif SC Bold" pitchFamily="34" charset="-120"/>
              </a:rPr>
              <a:t>WARREN BETCHEM</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30660" y="923449"/>
            <a:ext cx="7655481" cy="1328976"/>
          </a:xfrm>
          <a:prstGeom prst="rect">
            <a:avLst/>
          </a:prstGeom>
          <a:noFill/>
          <a:ln/>
        </p:spPr>
        <p:txBody>
          <a:bodyPr wrap="square" lIns="0" tIns="0" rIns="0" bIns="0" rtlCol="0" anchor="t"/>
          <a:lstStyle/>
          <a:p>
            <a:pPr algn="l" indent="0" marL="0">
              <a:lnSpc>
                <a:spcPts val="5200"/>
              </a:lnSpc>
              <a:buNone/>
            </a:pPr>
            <a:r>
              <a:rPr lang="en-US" sz="4150" b="1" dirty="0">
                <a:solidFill>
                  <a:srgbClr val="006747"/>
                </a:solidFill>
                <a:latin typeface="Noto Serif SC Bold" pitchFamily="34" charset="0"/>
                <a:ea typeface="Noto Serif SC Bold" pitchFamily="34" charset="-122"/>
                <a:cs typeface="Noto Serif SC Bold" pitchFamily="34" charset="-120"/>
              </a:rPr>
              <a:t>Objectif et Données Utilisées</a:t>
            </a:r>
            <a:endParaRPr lang="en-US" sz="4150" dirty="0"/>
          </a:p>
        </p:txBody>
      </p:sp>
      <p:sp>
        <p:nvSpPr>
          <p:cNvPr id="4" name="Shape 1"/>
          <p:cNvSpPr/>
          <p:nvPr/>
        </p:nvSpPr>
        <p:spPr>
          <a:xfrm>
            <a:off x="6230660" y="2571393"/>
            <a:ext cx="3721418" cy="2941320"/>
          </a:xfrm>
          <a:prstGeom prst="roundRect">
            <a:avLst>
              <a:gd name="adj" fmla="val 6507"/>
            </a:avLst>
          </a:prstGeom>
          <a:solidFill>
            <a:srgbClr val="D1EFE4"/>
          </a:solidFill>
          <a:ln w="7620">
            <a:solidFill>
              <a:srgbClr val="B7D5CA"/>
            </a:solidFill>
            <a:prstDash val="solid"/>
          </a:ln>
        </p:spPr>
      </p:sp>
      <p:sp>
        <p:nvSpPr>
          <p:cNvPr id="5" name="Text 2"/>
          <p:cNvSpPr/>
          <p:nvPr/>
        </p:nvSpPr>
        <p:spPr>
          <a:xfrm>
            <a:off x="6450925" y="2791658"/>
            <a:ext cx="2658070" cy="332303"/>
          </a:xfrm>
          <a:prstGeom prst="rect">
            <a:avLst/>
          </a:prstGeom>
          <a:noFill/>
          <a:ln/>
        </p:spPr>
        <p:txBody>
          <a:bodyPr wrap="none" lIns="0" tIns="0" rIns="0" bIns="0" rtlCol="0" anchor="t"/>
          <a:lstStyle/>
          <a:p>
            <a:pPr algn="l" indent="0" marL="0">
              <a:lnSpc>
                <a:spcPts val="2600"/>
              </a:lnSpc>
              <a:buNone/>
            </a:pPr>
            <a:r>
              <a:rPr lang="en-US" sz="2050" b="1" dirty="0">
                <a:solidFill>
                  <a:srgbClr val="4B4A4A"/>
                </a:solidFill>
                <a:latin typeface="Noto Serif SC Bold" pitchFamily="34" charset="0"/>
                <a:ea typeface="Noto Serif SC Bold" pitchFamily="34" charset="-122"/>
                <a:cs typeface="Noto Serif SC Bold" pitchFamily="34" charset="-120"/>
              </a:rPr>
              <a:t>Objectif</a:t>
            </a:r>
            <a:endParaRPr lang="en-US" sz="2050" dirty="0"/>
          </a:p>
        </p:txBody>
      </p:sp>
      <p:sp>
        <p:nvSpPr>
          <p:cNvPr id="6" name="Text 3"/>
          <p:cNvSpPr/>
          <p:nvPr/>
        </p:nvSpPr>
        <p:spPr>
          <a:xfrm>
            <a:off x="6450925" y="3251478"/>
            <a:ext cx="3280886" cy="2040969"/>
          </a:xfrm>
          <a:prstGeom prst="rect">
            <a:avLst/>
          </a:prstGeom>
          <a:noFill/>
          <a:ln/>
        </p:spPr>
        <p:txBody>
          <a:bodyPr wrap="squar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Comparer les modèles Random Forest, MLP, SVC, GNB et Dummy Classifier. Évaluer leur pertinence par rapport aux hyperparamètres et mesures de performance spécifiques.</a:t>
            </a:r>
            <a:endParaRPr lang="en-US" sz="1650" dirty="0"/>
          </a:p>
        </p:txBody>
      </p:sp>
      <p:sp>
        <p:nvSpPr>
          <p:cNvPr id="7" name="Shape 4"/>
          <p:cNvSpPr/>
          <p:nvPr/>
        </p:nvSpPr>
        <p:spPr>
          <a:xfrm>
            <a:off x="10164723" y="2571393"/>
            <a:ext cx="3721418" cy="2941320"/>
          </a:xfrm>
          <a:prstGeom prst="roundRect">
            <a:avLst>
              <a:gd name="adj" fmla="val 6507"/>
            </a:avLst>
          </a:prstGeom>
          <a:solidFill>
            <a:srgbClr val="D1EFE4"/>
          </a:solidFill>
          <a:ln w="7620">
            <a:solidFill>
              <a:srgbClr val="B7D5CA"/>
            </a:solidFill>
            <a:prstDash val="solid"/>
          </a:ln>
        </p:spPr>
      </p:sp>
      <p:sp>
        <p:nvSpPr>
          <p:cNvPr id="8" name="Text 5"/>
          <p:cNvSpPr/>
          <p:nvPr/>
        </p:nvSpPr>
        <p:spPr>
          <a:xfrm>
            <a:off x="10384988" y="2791658"/>
            <a:ext cx="2658070" cy="332303"/>
          </a:xfrm>
          <a:prstGeom prst="rect">
            <a:avLst/>
          </a:prstGeom>
          <a:noFill/>
          <a:ln/>
        </p:spPr>
        <p:txBody>
          <a:bodyPr wrap="none" lIns="0" tIns="0" rIns="0" bIns="0" rtlCol="0" anchor="t"/>
          <a:lstStyle/>
          <a:p>
            <a:pPr algn="l" indent="0" marL="0">
              <a:lnSpc>
                <a:spcPts val="2600"/>
              </a:lnSpc>
              <a:buNone/>
            </a:pPr>
            <a:r>
              <a:rPr lang="en-US" sz="2050" b="1" dirty="0">
                <a:solidFill>
                  <a:srgbClr val="4B4A4A"/>
                </a:solidFill>
                <a:latin typeface="Noto Serif SC Bold" pitchFamily="34" charset="0"/>
                <a:ea typeface="Noto Serif SC Bold" pitchFamily="34" charset="-122"/>
                <a:cs typeface="Noto Serif SC Bold" pitchFamily="34" charset="-120"/>
              </a:rPr>
              <a:t>Données</a:t>
            </a:r>
            <a:endParaRPr lang="en-US" sz="2050" dirty="0"/>
          </a:p>
        </p:txBody>
      </p:sp>
      <p:sp>
        <p:nvSpPr>
          <p:cNvPr id="9" name="Text 6"/>
          <p:cNvSpPr/>
          <p:nvPr/>
        </p:nvSpPr>
        <p:spPr>
          <a:xfrm>
            <a:off x="10384988" y="3251478"/>
            <a:ext cx="3280886" cy="2040969"/>
          </a:xfrm>
          <a:prstGeom prst="rect">
            <a:avLst/>
          </a:prstGeom>
          <a:noFill/>
          <a:ln/>
        </p:spPr>
        <p:txBody>
          <a:bodyPr wrap="squar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Classification de langues : anglais, français, arabe, japonais. Extraction des coefficients cepstraux en fréquences mel (MFCC) pour représenter les données audio.</a:t>
            </a:r>
            <a:endParaRPr lang="en-US" sz="1650" dirty="0"/>
          </a:p>
        </p:txBody>
      </p:sp>
      <p:sp>
        <p:nvSpPr>
          <p:cNvPr id="10" name="Shape 7"/>
          <p:cNvSpPr/>
          <p:nvPr/>
        </p:nvSpPr>
        <p:spPr>
          <a:xfrm>
            <a:off x="6230660" y="5725358"/>
            <a:ext cx="7655481" cy="1580674"/>
          </a:xfrm>
          <a:prstGeom prst="roundRect">
            <a:avLst>
              <a:gd name="adj" fmla="val 12108"/>
            </a:avLst>
          </a:prstGeom>
          <a:solidFill>
            <a:srgbClr val="D1EFE4"/>
          </a:solidFill>
          <a:ln w="7620">
            <a:solidFill>
              <a:srgbClr val="B7D5CA"/>
            </a:solidFill>
            <a:prstDash val="solid"/>
          </a:ln>
        </p:spPr>
      </p:sp>
      <p:sp>
        <p:nvSpPr>
          <p:cNvPr id="11" name="Text 8"/>
          <p:cNvSpPr/>
          <p:nvPr/>
        </p:nvSpPr>
        <p:spPr>
          <a:xfrm>
            <a:off x="6450925" y="5945624"/>
            <a:ext cx="2658070" cy="332303"/>
          </a:xfrm>
          <a:prstGeom prst="rect">
            <a:avLst/>
          </a:prstGeom>
          <a:noFill/>
          <a:ln/>
        </p:spPr>
        <p:txBody>
          <a:bodyPr wrap="none" lIns="0" tIns="0" rIns="0" bIns="0" rtlCol="0" anchor="t"/>
          <a:lstStyle/>
          <a:p>
            <a:pPr algn="l" indent="0" marL="0">
              <a:lnSpc>
                <a:spcPts val="2600"/>
              </a:lnSpc>
              <a:buNone/>
            </a:pPr>
            <a:r>
              <a:rPr lang="en-US" sz="2050" b="1" dirty="0">
                <a:solidFill>
                  <a:srgbClr val="4B4A4A"/>
                </a:solidFill>
                <a:latin typeface="Noto Serif SC Bold" pitchFamily="34" charset="0"/>
                <a:ea typeface="Noto Serif SC Bold" pitchFamily="34" charset="-122"/>
                <a:cs typeface="Noto Serif SC Bold" pitchFamily="34" charset="-120"/>
              </a:rPr>
              <a:t>Évaluation</a:t>
            </a:r>
            <a:endParaRPr lang="en-US" sz="2050" dirty="0"/>
          </a:p>
        </p:txBody>
      </p:sp>
      <p:sp>
        <p:nvSpPr>
          <p:cNvPr id="12" name="Text 9"/>
          <p:cNvSpPr/>
          <p:nvPr/>
        </p:nvSpPr>
        <p:spPr>
          <a:xfrm>
            <a:off x="6450925" y="6405443"/>
            <a:ext cx="7214949" cy="680323"/>
          </a:xfrm>
          <a:prstGeom prst="rect">
            <a:avLst/>
          </a:prstGeom>
          <a:noFill/>
          <a:ln/>
        </p:spPr>
        <p:txBody>
          <a:bodyPr wrap="squar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Utilisation de métriques clés : Accuracy, F1-score, temps d'entraînement, et intervalles de confiance, pour une analyse rigoureuse des résultats.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3840480" cy="8232219"/>
          </a:xfrm>
          <a:prstGeom prst="rect">
            <a:avLst/>
          </a:prstGeom>
        </p:spPr>
      </p:pic>
      <p:sp>
        <p:nvSpPr>
          <p:cNvPr id="3" name="Text 0"/>
          <p:cNvSpPr/>
          <p:nvPr/>
        </p:nvSpPr>
        <p:spPr>
          <a:xfrm>
            <a:off x="4356259" y="548997"/>
            <a:ext cx="6386632" cy="623887"/>
          </a:xfrm>
          <a:prstGeom prst="rect">
            <a:avLst/>
          </a:prstGeom>
          <a:noFill/>
          <a:ln/>
        </p:spPr>
        <p:txBody>
          <a:bodyPr wrap="none" lIns="0" tIns="0" rIns="0" bIns="0" rtlCol="0" anchor="t"/>
          <a:lstStyle/>
          <a:p>
            <a:pPr algn="l" indent="0" marL="0">
              <a:lnSpc>
                <a:spcPts val="4900"/>
              </a:lnSpc>
              <a:buNone/>
            </a:pPr>
            <a:r>
              <a:rPr lang="en-US" sz="3900" b="1" dirty="0">
                <a:solidFill>
                  <a:srgbClr val="006747"/>
                </a:solidFill>
                <a:latin typeface="Noto Serif SC Bold" pitchFamily="34" charset="0"/>
                <a:ea typeface="Noto Serif SC Bold" pitchFamily="34" charset="-122"/>
                <a:cs typeface="Noto Serif SC Bold" pitchFamily="34" charset="-120"/>
              </a:rPr>
              <a:t>Random Forest Classifier</a:t>
            </a:r>
            <a:endParaRPr lang="en-US" sz="3900" dirty="0"/>
          </a:p>
        </p:txBody>
      </p:sp>
      <p:sp>
        <p:nvSpPr>
          <p:cNvPr id="4" name="Shape 1"/>
          <p:cNvSpPr/>
          <p:nvPr/>
        </p:nvSpPr>
        <p:spPr>
          <a:xfrm>
            <a:off x="4356259" y="1472327"/>
            <a:ext cx="9575483" cy="4354354"/>
          </a:xfrm>
          <a:prstGeom prst="roundRect">
            <a:avLst>
              <a:gd name="adj" fmla="val 4127"/>
            </a:avLst>
          </a:prstGeom>
          <a:noFill/>
          <a:ln w="7620">
            <a:solidFill>
              <a:srgbClr val="000000">
                <a:alpha val="8000"/>
              </a:srgbClr>
            </a:solidFill>
            <a:prstDash val="solid"/>
          </a:ln>
        </p:spPr>
      </p:sp>
      <p:sp>
        <p:nvSpPr>
          <p:cNvPr id="5" name="Shape 2"/>
          <p:cNvSpPr/>
          <p:nvPr/>
        </p:nvSpPr>
        <p:spPr>
          <a:xfrm>
            <a:off x="4363879" y="1479947"/>
            <a:ext cx="9560243" cy="893683"/>
          </a:xfrm>
          <a:prstGeom prst="rect">
            <a:avLst/>
          </a:prstGeom>
          <a:solidFill>
            <a:srgbClr val="FFFFFF">
              <a:alpha val="4000"/>
            </a:srgbClr>
          </a:solidFill>
          <a:ln/>
        </p:spPr>
      </p:sp>
      <p:sp>
        <p:nvSpPr>
          <p:cNvPr id="6" name="Text 3"/>
          <p:cNvSpPr/>
          <p:nvPr/>
        </p:nvSpPr>
        <p:spPr>
          <a:xfrm>
            <a:off x="4563904" y="1607344"/>
            <a:ext cx="1113234" cy="63888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n_estimators</a:t>
            </a:r>
            <a:endParaRPr lang="en-US" sz="1550" dirty="0"/>
          </a:p>
        </p:txBody>
      </p:sp>
      <p:sp>
        <p:nvSpPr>
          <p:cNvPr id="7" name="Text 4"/>
          <p:cNvSpPr/>
          <p:nvPr/>
        </p:nvSpPr>
        <p:spPr>
          <a:xfrm>
            <a:off x="6083856" y="1607344"/>
            <a:ext cx="1096089"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max_dept</a:t>
            </a:r>
            <a:endParaRPr lang="en-US" sz="1550" dirty="0"/>
          </a:p>
        </p:txBody>
      </p:sp>
      <p:sp>
        <p:nvSpPr>
          <p:cNvPr id="8" name="Text 5"/>
          <p:cNvSpPr/>
          <p:nvPr/>
        </p:nvSpPr>
        <p:spPr>
          <a:xfrm>
            <a:off x="7586663" y="1607344"/>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Accuracy (%)</a:t>
            </a:r>
            <a:endParaRPr lang="en-US" sz="1550" dirty="0"/>
          </a:p>
        </p:txBody>
      </p:sp>
      <p:sp>
        <p:nvSpPr>
          <p:cNvPr id="9" name="Text 6"/>
          <p:cNvSpPr/>
          <p:nvPr/>
        </p:nvSpPr>
        <p:spPr>
          <a:xfrm>
            <a:off x="9221391" y="1607344"/>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F1-score</a:t>
            </a:r>
            <a:endParaRPr lang="en-US" sz="1550" dirty="0"/>
          </a:p>
        </p:txBody>
      </p:sp>
      <p:sp>
        <p:nvSpPr>
          <p:cNvPr id="10" name="Text 7"/>
          <p:cNvSpPr/>
          <p:nvPr/>
        </p:nvSpPr>
        <p:spPr>
          <a:xfrm>
            <a:off x="10856119" y="1607344"/>
            <a:ext cx="122896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Temps (s)</a:t>
            </a:r>
            <a:endParaRPr lang="en-US" sz="1550" dirty="0"/>
          </a:p>
        </p:txBody>
      </p:sp>
      <p:sp>
        <p:nvSpPr>
          <p:cNvPr id="11" name="Text 8"/>
          <p:cNvSpPr/>
          <p:nvPr/>
        </p:nvSpPr>
        <p:spPr>
          <a:xfrm>
            <a:off x="12491799" y="1607344"/>
            <a:ext cx="1232773" cy="638889"/>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Intervalle de Confiance</a:t>
            </a:r>
            <a:endParaRPr lang="en-US" sz="1550" dirty="0"/>
          </a:p>
        </p:txBody>
      </p:sp>
      <p:sp>
        <p:nvSpPr>
          <p:cNvPr id="12" name="Shape 9"/>
          <p:cNvSpPr/>
          <p:nvPr/>
        </p:nvSpPr>
        <p:spPr>
          <a:xfrm>
            <a:off x="4363879" y="2373630"/>
            <a:ext cx="9560243" cy="574238"/>
          </a:xfrm>
          <a:prstGeom prst="rect">
            <a:avLst/>
          </a:prstGeom>
          <a:solidFill>
            <a:srgbClr val="000000">
              <a:alpha val="4000"/>
            </a:srgbClr>
          </a:solidFill>
          <a:ln/>
        </p:spPr>
      </p:sp>
      <p:sp>
        <p:nvSpPr>
          <p:cNvPr id="13" name="Text 10"/>
          <p:cNvSpPr/>
          <p:nvPr/>
        </p:nvSpPr>
        <p:spPr>
          <a:xfrm>
            <a:off x="4563904" y="2501027"/>
            <a:ext cx="1113234"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50</a:t>
            </a:r>
            <a:endParaRPr lang="en-US" sz="1550" dirty="0"/>
          </a:p>
        </p:txBody>
      </p:sp>
      <p:sp>
        <p:nvSpPr>
          <p:cNvPr id="14" name="Text 11"/>
          <p:cNvSpPr/>
          <p:nvPr/>
        </p:nvSpPr>
        <p:spPr>
          <a:xfrm>
            <a:off x="6083856" y="2501027"/>
            <a:ext cx="1096089"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10</a:t>
            </a:r>
            <a:endParaRPr lang="en-US" sz="1550" dirty="0"/>
          </a:p>
        </p:txBody>
      </p:sp>
      <p:sp>
        <p:nvSpPr>
          <p:cNvPr id="15" name="Text 12"/>
          <p:cNvSpPr/>
          <p:nvPr/>
        </p:nvSpPr>
        <p:spPr>
          <a:xfrm>
            <a:off x="7586663" y="2501027"/>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62</a:t>
            </a:r>
            <a:endParaRPr lang="en-US" sz="1550" dirty="0"/>
          </a:p>
        </p:txBody>
      </p:sp>
      <p:sp>
        <p:nvSpPr>
          <p:cNvPr id="16" name="Text 13"/>
          <p:cNvSpPr/>
          <p:nvPr/>
        </p:nvSpPr>
        <p:spPr>
          <a:xfrm>
            <a:off x="9221391" y="2501027"/>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0.62</a:t>
            </a:r>
            <a:endParaRPr lang="en-US" sz="1550" dirty="0"/>
          </a:p>
        </p:txBody>
      </p:sp>
      <p:sp>
        <p:nvSpPr>
          <p:cNvPr id="17" name="Text 14"/>
          <p:cNvSpPr/>
          <p:nvPr/>
        </p:nvSpPr>
        <p:spPr>
          <a:xfrm>
            <a:off x="10856119" y="2501027"/>
            <a:ext cx="122896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23</a:t>
            </a:r>
            <a:endParaRPr lang="en-US" sz="1550" dirty="0"/>
          </a:p>
        </p:txBody>
      </p:sp>
      <p:sp>
        <p:nvSpPr>
          <p:cNvPr id="18" name="Text 15"/>
          <p:cNvSpPr/>
          <p:nvPr/>
        </p:nvSpPr>
        <p:spPr>
          <a:xfrm>
            <a:off x="12491799" y="2501027"/>
            <a:ext cx="123277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[54, 71]</a:t>
            </a:r>
            <a:endParaRPr lang="en-US" sz="1550" dirty="0"/>
          </a:p>
        </p:txBody>
      </p:sp>
      <p:sp>
        <p:nvSpPr>
          <p:cNvPr id="19" name="Shape 16"/>
          <p:cNvSpPr/>
          <p:nvPr/>
        </p:nvSpPr>
        <p:spPr>
          <a:xfrm>
            <a:off x="4363879" y="2947868"/>
            <a:ext cx="9560243" cy="574238"/>
          </a:xfrm>
          <a:prstGeom prst="rect">
            <a:avLst/>
          </a:prstGeom>
          <a:solidFill>
            <a:srgbClr val="FFFFFF">
              <a:alpha val="4000"/>
            </a:srgbClr>
          </a:solidFill>
          <a:ln/>
        </p:spPr>
      </p:sp>
      <p:sp>
        <p:nvSpPr>
          <p:cNvPr id="20" name="Text 17"/>
          <p:cNvSpPr/>
          <p:nvPr/>
        </p:nvSpPr>
        <p:spPr>
          <a:xfrm>
            <a:off x="4563904" y="3075265"/>
            <a:ext cx="1113234"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50</a:t>
            </a:r>
            <a:endParaRPr lang="en-US" sz="1550" dirty="0"/>
          </a:p>
        </p:txBody>
      </p:sp>
      <p:sp>
        <p:nvSpPr>
          <p:cNvPr id="21" name="Text 18"/>
          <p:cNvSpPr/>
          <p:nvPr/>
        </p:nvSpPr>
        <p:spPr>
          <a:xfrm>
            <a:off x="6083856" y="3075265"/>
            <a:ext cx="1096089"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20</a:t>
            </a:r>
            <a:endParaRPr lang="en-US" sz="1550" dirty="0"/>
          </a:p>
        </p:txBody>
      </p:sp>
      <p:sp>
        <p:nvSpPr>
          <p:cNvPr id="22" name="Text 19"/>
          <p:cNvSpPr/>
          <p:nvPr/>
        </p:nvSpPr>
        <p:spPr>
          <a:xfrm>
            <a:off x="7586663" y="3075265"/>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62</a:t>
            </a:r>
            <a:endParaRPr lang="en-US" sz="1550" dirty="0"/>
          </a:p>
        </p:txBody>
      </p:sp>
      <p:sp>
        <p:nvSpPr>
          <p:cNvPr id="23" name="Text 20"/>
          <p:cNvSpPr/>
          <p:nvPr/>
        </p:nvSpPr>
        <p:spPr>
          <a:xfrm>
            <a:off x="9221391" y="3075265"/>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0.62</a:t>
            </a:r>
            <a:endParaRPr lang="en-US" sz="1550" dirty="0"/>
          </a:p>
        </p:txBody>
      </p:sp>
      <p:sp>
        <p:nvSpPr>
          <p:cNvPr id="24" name="Text 21"/>
          <p:cNvSpPr/>
          <p:nvPr/>
        </p:nvSpPr>
        <p:spPr>
          <a:xfrm>
            <a:off x="10856119" y="3075265"/>
            <a:ext cx="122896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36</a:t>
            </a:r>
            <a:endParaRPr lang="en-US" sz="1550" dirty="0"/>
          </a:p>
        </p:txBody>
      </p:sp>
      <p:sp>
        <p:nvSpPr>
          <p:cNvPr id="25" name="Text 22"/>
          <p:cNvSpPr/>
          <p:nvPr/>
        </p:nvSpPr>
        <p:spPr>
          <a:xfrm>
            <a:off x="12491799" y="3075265"/>
            <a:ext cx="123277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[54, 72]</a:t>
            </a:r>
            <a:endParaRPr lang="en-US" sz="1550" dirty="0"/>
          </a:p>
        </p:txBody>
      </p:sp>
      <p:sp>
        <p:nvSpPr>
          <p:cNvPr id="26" name="Shape 23"/>
          <p:cNvSpPr/>
          <p:nvPr/>
        </p:nvSpPr>
        <p:spPr>
          <a:xfrm>
            <a:off x="4363879" y="3522107"/>
            <a:ext cx="9560243" cy="574238"/>
          </a:xfrm>
          <a:prstGeom prst="rect">
            <a:avLst/>
          </a:prstGeom>
          <a:solidFill>
            <a:srgbClr val="000000">
              <a:alpha val="4000"/>
            </a:srgbClr>
          </a:solidFill>
          <a:ln/>
        </p:spPr>
      </p:sp>
      <p:sp>
        <p:nvSpPr>
          <p:cNvPr id="27" name="Text 24"/>
          <p:cNvSpPr/>
          <p:nvPr/>
        </p:nvSpPr>
        <p:spPr>
          <a:xfrm>
            <a:off x="4563904" y="3649504"/>
            <a:ext cx="1113234"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100</a:t>
            </a:r>
            <a:endParaRPr lang="en-US" sz="1550" dirty="0"/>
          </a:p>
        </p:txBody>
      </p:sp>
      <p:sp>
        <p:nvSpPr>
          <p:cNvPr id="28" name="Text 25"/>
          <p:cNvSpPr/>
          <p:nvPr/>
        </p:nvSpPr>
        <p:spPr>
          <a:xfrm>
            <a:off x="6083856" y="3649504"/>
            <a:ext cx="1096089"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10</a:t>
            </a:r>
            <a:endParaRPr lang="en-US" sz="1550" dirty="0"/>
          </a:p>
        </p:txBody>
      </p:sp>
      <p:sp>
        <p:nvSpPr>
          <p:cNvPr id="29" name="Text 26"/>
          <p:cNvSpPr/>
          <p:nvPr/>
        </p:nvSpPr>
        <p:spPr>
          <a:xfrm>
            <a:off x="7586663" y="3649504"/>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62</a:t>
            </a:r>
            <a:endParaRPr lang="en-US" sz="1550" dirty="0"/>
          </a:p>
        </p:txBody>
      </p:sp>
      <p:sp>
        <p:nvSpPr>
          <p:cNvPr id="30" name="Text 27"/>
          <p:cNvSpPr/>
          <p:nvPr/>
        </p:nvSpPr>
        <p:spPr>
          <a:xfrm>
            <a:off x="9221391" y="3649504"/>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0.62</a:t>
            </a:r>
            <a:endParaRPr lang="en-US" sz="1550" dirty="0"/>
          </a:p>
        </p:txBody>
      </p:sp>
      <p:sp>
        <p:nvSpPr>
          <p:cNvPr id="31" name="Text 28"/>
          <p:cNvSpPr/>
          <p:nvPr/>
        </p:nvSpPr>
        <p:spPr>
          <a:xfrm>
            <a:off x="10856119" y="3649504"/>
            <a:ext cx="122896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18</a:t>
            </a:r>
            <a:endParaRPr lang="en-US" sz="1550" dirty="0"/>
          </a:p>
        </p:txBody>
      </p:sp>
      <p:sp>
        <p:nvSpPr>
          <p:cNvPr id="32" name="Text 29"/>
          <p:cNvSpPr/>
          <p:nvPr/>
        </p:nvSpPr>
        <p:spPr>
          <a:xfrm>
            <a:off x="12491799" y="3649504"/>
            <a:ext cx="123277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[54, 72]</a:t>
            </a:r>
            <a:endParaRPr lang="en-US" sz="1550" dirty="0"/>
          </a:p>
        </p:txBody>
      </p:sp>
      <p:sp>
        <p:nvSpPr>
          <p:cNvPr id="33" name="Shape 30"/>
          <p:cNvSpPr/>
          <p:nvPr/>
        </p:nvSpPr>
        <p:spPr>
          <a:xfrm>
            <a:off x="4363879" y="4096345"/>
            <a:ext cx="9560243" cy="574238"/>
          </a:xfrm>
          <a:prstGeom prst="rect">
            <a:avLst/>
          </a:prstGeom>
          <a:solidFill>
            <a:srgbClr val="FFFFFF">
              <a:alpha val="4000"/>
            </a:srgbClr>
          </a:solidFill>
          <a:ln/>
        </p:spPr>
      </p:sp>
      <p:sp>
        <p:nvSpPr>
          <p:cNvPr id="34" name="Text 31"/>
          <p:cNvSpPr/>
          <p:nvPr/>
        </p:nvSpPr>
        <p:spPr>
          <a:xfrm>
            <a:off x="4563904" y="4223742"/>
            <a:ext cx="1113234"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100</a:t>
            </a:r>
            <a:endParaRPr lang="en-US" sz="1550" dirty="0"/>
          </a:p>
        </p:txBody>
      </p:sp>
      <p:sp>
        <p:nvSpPr>
          <p:cNvPr id="35" name="Text 32"/>
          <p:cNvSpPr/>
          <p:nvPr/>
        </p:nvSpPr>
        <p:spPr>
          <a:xfrm>
            <a:off x="6083856" y="4223742"/>
            <a:ext cx="1096089"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20</a:t>
            </a:r>
            <a:endParaRPr lang="en-US" sz="1550" dirty="0"/>
          </a:p>
        </p:txBody>
      </p:sp>
      <p:sp>
        <p:nvSpPr>
          <p:cNvPr id="36" name="Text 33"/>
          <p:cNvSpPr/>
          <p:nvPr/>
        </p:nvSpPr>
        <p:spPr>
          <a:xfrm>
            <a:off x="7586663" y="4223742"/>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60</a:t>
            </a:r>
            <a:endParaRPr lang="en-US" sz="1550" dirty="0"/>
          </a:p>
        </p:txBody>
      </p:sp>
      <p:sp>
        <p:nvSpPr>
          <p:cNvPr id="37" name="Text 34"/>
          <p:cNvSpPr/>
          <p:nvPr/>
        </p:nvSpPr>
        <p:spPr>
          <a:xfrm>
            <a:off x="9221391" y="4223742"/>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0.603</a:t>
            </a:r>
            <a:endParaRPr lang="en-US" sz="1550" dirty="0"/>
          </a:p>
        </p:txBody>
      </p:sp>
      <p:sp>
        <p:nvSpPr>
          <p:cNvPr id="38" name="Text 35"/>
          <p:cNvSpPr/>
          <p:nvPr/>
        </p:nvSpPr>
        <p:spPr>
          <a:xfrm>
            <a:off x="10856119" y="4223742"/>
            <a:ext cx="122896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0.38</a:t>
            </a:r>
            <a:endParaRPr lang="en-US" sz="1550" dirty="0"/>
          </a:p>
        </p:txBody>
      </p:sp>
      <p:sp>
        <p:nvSpPr>
          <p:cNvPr id="39" name="Text 36"/>
          <p:cNvSpPr/>
          <p:nvPr/>
        </p:nvSpPr>
        <p:spPr>
          <a:xfrm>
            <a:off x="12491799" y="4223742"/>
            <a:ext cx="123277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[51,69]</a:t>
            </a:r>
            <a:endParaRPr lang="en-US" sz="1550" dirty="0"/>
          </a:p>
        </p:txBody>
      </p:sp>
      <p:sp>
        <p:nvSpPr>
          <p:cNvPr id="40" name="Shape 37"/>
          <p:cNvSpPr/>
          <p:nvPr/>
        </p:nvSpPr>
        <p:spPr>
          <a:xfrm>
            <a:off x="4363879" y="4670584"/>
            <a:ext cx="9560243" cy="574238"/>
          </a:xfrm>
          <a:prstGeom prst="rect">
            <a:avLst/>
          </a:prstGeom>
          <a:solidFill>
            <a:srgbClr val="000000">
              <a:alpha val="4000"/>
            </a:srgbClr>
          </a:solidFill>
          <a:ln/>
        </p:spPr>
      </p:sp>
      <p:sp>
        <p:nvSpPr>
          <p:cNvPr id="41" name="Text 38"/>
          <p:cNvSpPr/>
          <p:nvPr/>
        </p:nvSpPr>
        <p:spPr>
          <a:xfrm>
            <a:off x="4563904" y="4797981"/>
            <a:ext cx="1113234"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200</a:t>
            </a:r>
            <a:endParaRPr lang="en-US" sz="1550" dirty="0"/>
          </a:p>
        </p:txBody>
      </p:sp>
      <p:sp>
        <p:nvSpPr>
          <p:cNvPr id="42" name="Text 39"/>
          <p:cNvSpPr/>
          <p:nvPr/>
        </p:nvSpPr>
        <p:spPr>
          <a:xfrm>
            <a:off x="6083856" y="4797981"/>
            <a:ext cx="1096089"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10</a:t>
            </a:r>
            <a:endParaRPr lang="en-US" sz="1550" dirty="0"/>
          </a:p>
        </p:txBody>
      </p:sp>
      <p:sp>
        <p:nvSpPr>
          <p:cNvPr id="43" name="Text 40"/>
          <p:cNvSpPr/>
          <p:nvPr/>
        </p:nvSpPr>
        <p:spPr>
          <a:xfrm>
            <a:off x="7586663" y="4797981"/>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64</a:t>
            </a:r>
            <a:endParaRPr lang="en-US" sz="1550" dirty="0"/>
          </a:p>
        </p:txBody>
      </p:sp>
      <p:sp>
        <p:nvSpPr>
          <p:cNvPr id="44" name="Text 41"/>
          <p:cNvSpPr/>
          <p:nvPr/>
        </p:nvSpPr>
        <p:spPr>
          <a:xfrm>
            <a:off x="9221391" y="4797981"/>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0.644</a:t>
            </a:r>
            <a:endParaRPr lang="en-US" sz="1550" dirty="0"/>
          </a:p>
        </p:txBody>
      </p:sp>
      <p:sp>
        <p:nvSpPr>
          <p:cNvPr id="45" name="Text 42"/>
          <p:cNvSpPr/>
          <p:nvPr/>
        </p:nvSpPr>
        <p:spPr>
          <a:xfrm>
            <a:off x="10856119" y="4797981"/>
            <a:ext cx="122896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74</a:t>
            </a:r>
            <a:endParaRPr lang="en-US" sz="1550" dirty="0"/>
          </a:p>
        </p:txBody>
      </p:sp>
      <p:sp>
        <p:nvSpPr>
          <p:cNvPr id="46" name="Text 43"/>
          <p:cNvSpPr/>
          <p:nvPr/>
        </p:nvSpPr>
        <p:spPr>
          <a:xfrm>
            <a:off x="12491799" y="4797981"/>
            <a:ext cx="123277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[55,72]</a:t>
            </a:r>
            <a:endParaRPr lang="en-US" sz="1550" dirty="0"/>
          </a:p>
        </p:txBody>
      </p:sp>
      <p:sp>
        <p:nvSpPr>
          <p:cNvPr id="47" name="Shape 44"/>
          <p:cNvSpPr/>
          <p:nvPr/>
        </p:nvSpPr>
        <p:spPr>
          <a:xfrm>
            <a:off x="4363879" y="5244822"/>
            <a:ext cx="9560243" cy="574238"/>
          </a:xfrm>
          <a:prstGeom prst="rect">
            <a:avLst/>
          </a:prstGeom>
          <a:solidFill>
            <a:srgbClr val="FFFFFF">
              <a:alpha val="4000"/>
            </a:srgbClr>
          </a:solidFill>
          <a:ln/>
        </p:spPr>
      </p:sp>
      <p:sp>
        <p:nvSpPr>
          <p:cNvPr id="48" name="Text 45"/>
          <p:cNvSpPr/>
          <p:nvPr/>
        </p:nvSpPr>
        <p:spPr>
          <a:xfrm>
            <a:off x="4563904" y="5372219"/>
            <a:ext cx="1113234"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200</a:t>
            </a:r>
            <a:endParaRPr lang="en-US" sz="1550" dirty="0"/>
          </a:p>
        </p:txBody>
      </p:sp>
      <p:sp>
        <p:nvSpPr>
          <p:cNvPr id="49" name="Text 46"/>
          <p:cNvSpPr/>
          <p:nvPr/>
        </p:nvSpPr>
        <p:spPr>
          <a:xfrm>
            <a:off x="6083856" y="5372219"/>
            <a:ext cx="1096089"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20</a:t>
            </a:r>
            <a:endParaRPr lang="en-US" sz="1550" dirty="0"/>
          </a:p>
        </p:txBody>
      </p:sp>
      <p:sp>
        <p:nvSpPr>
          <p:cNvPr id="50" name="Text 47"/>
          <p:cNvSpPr/>
          <p:nvPr/>
        </p:nvSpPr>
        <p:spPr>
          <a:xfrm>
            <a:off x="7586663" y="5372219"/>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62</a:t>
            </a:r>
            <a:endParaRPr lang="en-US" sz="1550" dirty="0"/>
          </a:p>
        </p:txBody>
      </p:sp>
      <p:sp>
        <p:nvSpPr>
          <p:cNvPr id="51" name="Text 48"/>
          <p:cNvSpPr/>
          <p:nvPr/>
        </p:nvSpPr>
        <p:spPr>
          <a:xfrm>
            <a:off x="9221391" y="5372219"/>
            <a:ext cx="1228011"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0.626</a:t>
            </a:r>
            <a:endParaRPr lang="en-US" sz="1550" dirty="0"/>
          </a:p>
        </p:txBody>
      </p:sp>
      <p:sp>
        <p:nvSpPr>
          <p:cNvPr id="52" name="Text 49"/>
          <p:cNvSpPr/>
          <p:nvPr/>
        </p:nvSpPr>
        <p:spPr>
          <a:xfrm>
            <a:off x="10856119" y="5372219"/>
            <a:ext cx="122896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90</a:t>
            </a:r>
            <a:endParaRPr lang="en-US" sz="1550" dirty="0"/>
          </a:p>
        </p:txBody>
      </p:sp>
      <p:sp>
        <p:nvSpPr>
          <p:cNvPr id="53" name="Text 50"/>
          <p:cNvSpPr/>
          <p:nvPr/>
        </p:nvSpPr>
        <p:spPr>
          <a:xfrm>
            <a:off x="12491799" y="5372219"/>
            <a:ext cx="1232773" cy="319445"/>
          </a:xfrm>
          <a:prstGeom prst="rect">
            <a:avLst/>
          </a:prstGeom>
          <a:noFill/>
          <a:ln/>
        </p:spPr>
        <p:txBody>
          <a:bodyPr wrap="non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[54,71]</a:t>
            </a:r>
            <a:endParaRPr lang="en-US" sz="1550" dirty="0"/>
          </a:p>
        </p:txBody>
      </p:sp>
      <p:sp>
        <p:nvSpPr>
          <p:cNvPr id="54" name="Text 51"/>
          <p:cNvSpPr/>
          <p:nvPr/>
        </p:nvSpPr>
        <p:spPr>
          <a:xfrm>
            <a:off x="4356259" y="6051233"/>
            <a:ext cx="9575483" cy="958334"/>
          </a:xfrm>
          <a:prstGeom prst="rect">
            <a:avLst/>
          </a:prstGeom>
          <a:noFill/>
          <a:ln/>
        </p:spPr>
        <p:txBody>
          <a:bodyPr wrap="square" lIns="0" tIns="0" rIns="0" bIns="0" rtlCol="0" anchor="t"/>
          <a:lstStyle/>
          <a:p>
            <a:pPr algn="l" indent="0" marL="0">
              <a:lnSpc>
                <a:spcPts val="2500"/>
              </a:lnSpc>
              <a:buNone/>
            </a:pPr>
            <a:r>
              <a:rPr lang="en-US" sz="1550" dirty="0">
                <a:solidFill>
                  <a:srgbClr val="4B4A4A"/>
                </a:solidFill>
                <a:latin typeface="Geist" pitchFamily="34" charset="0"/>
                <a:ea typeface="Geist" pitchFamily="34" charset="-122"/>
                <a:cs typeface="Geist" pitchFamily="34" charset="-120"/>
              </a:rPr>
              <a:t>Le modèle Random Forest combine plusieurs arbres de décision pour améliorer la robustesse et la précision. L’ajustement du nombre d’arbres et de la profondeur impacte directement les résultats et le temps d’apprentissage.</a:t>
            </a:r>
            <a:endParaRPr lang="en-US" sz="1550" dirty="0"/>
          </a:p>
        </p:txBody>
      </p:sp>
      <p:sp>
        <p:nvSpPr>
          <p:cNvPr id="55" name="Text 52"/>
          <p:cNvSpPr/>
          <p:nvPr/>
        </p:nvSpPr>
        <p:spPr>
          <a:xfrm>
            <a:off x="4356259" y="7309009"/>
            <a:ext cx="3877747" cy="374213"/>
          </a:xfrm>
          <a:prstGeom prst="rect">
            <a:avLst/>
          </a:prstGeom>
          <a:noFill/>
          <a:ln/>
        </p:spPr>
        <p:txBody>
          <a:bodyPr wrap="none" lIns="0" tIns="0" rIns="0" bIns="0" rtlCol="0" anchor="t"/>
          <a:lstStyle/>
          <a:p>
            <a:pPr algn="l" indent="0" marL="0">
              <a:lnSpc>
                <a:spcPts val="2900"/>
              </a:lnSpc>
              <a:buNone/>
            </a:pPr>
            <a:r>
              <a:rPr lang="en-US" sz="2350" b="1" dirty="0">
                <a:solidFill>
                  <a:srgbClr val="006747"/>
                </a:solidFill>
                <a:latin typeface="Noto Serif SC Bold" pitchFamily="34" charset="0"/>
                <a:ea typeface="Noto Serif SC Bold" pitchFamily="34" charset="-122"/>
                <a:cs typeface="Noto Serif SC Bold" pitchFamily="34" charset="-120"/>
              </a:rPr>
              <a:t>Meilleurs résultats</a:t>
            </a:r>
            <a:pPr algn="l" indent="0" marL="0">
              <a:lnSpc>
                <a:spcPts val="2900"/>
              </a:lnSpc>
              <a:buNone/>
            </a:pPr>
            <a:r>
              <a:rPr lang="en-US" sz="2350" b="1" dirty="0">
                <a:solidFill>
                  <a:srgbClr val="006747"/>
                </a:solidFill>
                <a:latin typeface="Noto Serif SC Bold" pitchFamily="34" charset="0"/>
                <a:ea typeface="Noto Serif SC Bold" pitchFamily="34" charset="-122"/>
                <a:cs typeface="Noto Serif SC Bold" pitchFamily="34" charset="-120"/>
              </a:rPr>
              <a:t>:</a:t>
            </a:r>
            <a:pPr algn="l" indent="0" marL="0">
              <a:lnSpc>
                <a:spcPts val="2900"/>
              </a:lnSpc>
              <a:buNone/>
            </a:pPr>
            <a:r>
              <a:rPr lang="en-US" sz="2350" b="1" dirty="0">
                <a:solidFill>
                  <a:srgbClr val="006747"/>
                </a:solidFill>
                <a:latin typeface="Noto Serif SC Bold" pitchFamily="34" charset="0"/>
                <a:ea typeface="Noto Serif SC Bold" pitchFamily="34" charset="-122"/>
                <a:cs typeface="Noto Serif SC Bold" pitchFamily="34" charset="-120"/>
              </a:rPr>
              <a:t>58,5%</a:t>
            </a:r>
            <a:endParaRPr lang="en-US" sz="2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789920" y="0"/>
            <a:ext cx="3840480" cy="8230553"/>
          </a:xfrm>
          <a:prstGeom prst="rect">
            <a:avLst/>
          </a:prstGeom>
        </p:spPr>
      </p:pic>
      <p:sp>
        <p:nvSpPr>
          <p:cNvPr id="3" name="Text 0"/>
          <p:cNvSpPr/>
          <p:nvPr/>
        </p:nvSpPr>
        <p:spPr>
          <a:xfrm>
            <a:off x="772358" y="606862"/>
            <a:ext cx="9428083" cy="1379220"/>
          </a:xfrm>
          <a:prstGeom prst="rect">
            <a:avLst/>
          </a:prstGeom>
          <a:noFill/>
          <a:ln/>
        </p:spPr>
        <p:txBody>
          <a:bodyPr wrap="square" lIns="0" tIns="0" rIns="0" bIns="0" rtlCol="0" anchor="t"/>
          <a:lstStyle/>
          <a:p>
            <a:pPr algn="l" indent="0" marL="0">
              <a:lnSpc>
                <a:spcPts val="5400"/>
              </a:lnSpc>
              <a:buNone/>
            </a:pPr>
            <a:r>
              <a:rPr lang="en-US" sz="4300" b="1" dirty="0">
                <a:solidFill>
                  <a:srgbClr val="006747"/>
                </a:solidFill>
                <a:latin typeface="Noto Serif SC Bold" pitchFamily="34" charset="0"/>
                <a:ea typeface="Noto Serif SC Bold" pitchFamily="34" charset="-122"/>
                <a:cs typeface="Noto Serif SC Bold" pitchFamily="34" charset="-120"/>
              </a:rPr>
              <a:t>Multi-Layer Perceptron : Réseau de Neurones Profond</a:t>
            </a:r>
            <a:endParaRPr lang="en-US" sz="4300" dirty="0"/>
          </a:p>
        </p:txBody>
      </p:sp>
      <p:sp>
        <p:nvSpPr>
          <p:cNvPr id="4" name="Shape 1"/>
          <p:cNvSpPr/>
          <p:nvPr/>
        </p:nvSpPr>
        <p:spPr>
          <a:xfrm>
            <a:off x="772358" y="2317075"/>
            <a:ext cx="9428083" cy="3254216"/>
          </a:xfrm>
          <a:prstGeom prst="roundRect">
            <a:avLst>
              <a:gd name="adj" fmla="val 6104"/>
            </a:avLst>
          </a:prstGeom>
          <a:noFill/>
          <a:ln w="7620">
            <a:solidFill>
              <a:srgbClr val="000000">
                <a:alpha val="8000"/>
              </a:srgbClr>
            </a:solidFill>
            <a:prstDash val="solid"/>
          </a:ln>
        </p:spPr>
      </p:sp>
      <p:sp>
        <p:nvSpPr>
          <p:cNvPr id="5" name="Shape 2"/>
          <p:cNvSpPr/>
          <p:nvPr/>
        </p:nvSpPr>
        <p:spPr>
          <a:xfrm>
            <a:off x="779978" y="2324695"/>
            <a:ext cx="9412843" cy="1339453"/>
          </a:xfrm>
          <a:prstGeom prst="rect">
            <a:avLst/>
          </a:prstGeom>
          <a:solidFill>
            <a:srgbClr val="FFFFFF">
              <a:alpha val="4000"/>
            </a:srgbClr>
          </a:solidFill>
          <a:ln/>
        </p:spPr>
      </p:sp>
      <p:sp>
        <p:nvSpPr>
          <p:cNvPr id="6" name="Text 3"/>
          <p:cNvSpPr/>
          <p:nvPr/>
        </p:nvSpPr>
        <p:spPr>
          <a:xfrm>
            <a:off x="1001078" y="2464713"/>
            <a:ext cx="1123117" cy="706279"/>
          </a:xfrm>
          <a:prstGeom prst="rect">
            <a:avLst/>
          </a:prstGeom>
          <a:noFill/>
          <a:ln/>
        </p:spPr>
        <p:txBody>
          <a:bodyPr wrap="squar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hidden_layer_sizes</a:t>
            </a:r>
            <a:endParaRPr lang="en-US" sz="1700" dirty="0"/>
          </a:p>
        </p:txBody>
      </p:sp>
      <p:sp>
        <p:nvSpPr>
          <p:cNvPr id="7" name="Text 4"/>
          <p:cNvSpPr/>
          <p:nvPr/>
        </p:nvSpPr>
        <p:spPr>
          <a:xfrm>
            <a:off x="2573060" y="2464713"/>
            <a:ext cx="1119307"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max_iter</a:t>
            </a:r>
            <a:endParaRPr lang="en-US" sz="1700" dirty="0"/>
          </a:p>
        </p:txBody>
      </p:sp>
      <p:sp>
        <p:nvSpPr>
          <p:cNvPr id="8" name="Text 5"/>
          <p:cNvSpPr/>
          <p:nvPr/>
        </p:nvSpPr>
        <p:spPr>
          <a:xfrm>
            <a:off x="4141232" y="2464713"/>
            <a:ext cx="1120140" cy="706279"/>
          </a:xfrm>
          <a:prstGeom prst="rect">
            <a:avLst/>
          </a:prstGeom>
          <a:noFill/>
          <a:ln/>
        </p:spPr>
        <p:txBody>
          <a:bodyPr wrap="squar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Accuracy (%)</a:t>
            </a:r>
            <a:endParaRPr lang="en-US" sz="1700" dirty="0"/>
          </a:p>
        </p:txBody>
      </p:sp>
      <p:sp>
        <p:nvSpPr>
          <p:cNvPr id="9" name="Text 6"/>
          <p:cNvSpPr/>
          <p:nvPr/>
        </p:nvSpPr>
        <p:spPr>
          <a:xfrm>
            <a:off x="5710237" y="2464713"/>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F1-score</a:t>
            </a:r>
            <a:endParaRPr lang="en-US" sz="1700" dirty="0"/>
          </a:p>
        </p:txBody>
      </p:sp>
      <p:sp>
        <p:nvSpPr>
          <p:cNvPr id="10" name="Text 7"/>
          <p:cNvSpPr/>
          <p:nvPr/>
        </p:nvSpPr>
        <p:spPr>
          <a:xfrm>
            <a:off x="7279243" y="2464713"/>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Temps (s)</a:t>
            </a:r>
            <a:endParaRPr lang="en-US" sz="1700" dirty="0"/>
          </a:p>
        </p:txBody>
      </p:sp>
      <p:sp>
        <p:nvSpPr>
          <p:cNvPr id="11" name="Text 8"/>
          <p:cNvSpPr/>
          <p:nvPr/>
        </p:nvSpPr>
        <p:spPr>
          <a:xfrm>
            <a:off x="8848249" y="2464713"/>
            <a:ext cx="1123950" cy="1059418"/>
          </a:xfrm>
          <a:prstGeom prst="rect">
            <a:avLst/>
          </a:prstGeom>
          <a:noFill/>
          <a:ln/>
        </p:spPr>
        <p:txBody>
          <a:bodyPr wrap="squar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Intervalle de Confiance</a:t>
            </a:r>
            <a:endParaRPr lang="en-US" sz="1700" dirty="0"/>
          </a:p>
        </p:txBody>
      </p:sp>
      <p:sp>
        <p:nvSpPr>
          <p:cNvPr id="12" name="Shape 9"/>
          <p:cNvSpPr/>
          <p:nvPr/>
        </p:nvSpPr>
        <p:spPr>
          <a:xfrm>
            <a:off x="779978" y="3664148"/>
            <a:ext cx="9412843" cy="633174"/>
          </a:xfrm>
          <a:prstGeom prst="rect">
            <a:avLst/>
          </a:prstGeom>
          <a:solidFill>
            <a:srgbClr val="000000">
              <a:alpha val="4000"/>
            </a:srgbClr>
          </a:solidFill>
          <a:ln/>
        </p:spPr>
      </p:sp>
      <p:sp>
        <p:nvSpPr>
          <p:cNvPr id="13" name="Text 10"/>
          <p:cNvSpPr/>
          <p:nvPr/>
        </p:nvSpPr>
        <p:spPr>
          <a:xfrm>
            <a:off x="1001078" y="3804166"/>
            <a:ext cx="1123117"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(50,)</a:t>
            </a:r>
            <a:endParaRPr lang="en-US" sz="1700" dirty="0"/>
          </a:p>
        </p:txBody>
      </p:sp>
      <p:sp>
        <p:nvSpPr>
          <p:cNvPr id="14" name="Text 11"/>
          <p:cNvSpPr/>
          <p:nvPr/>
        </p:nvSpPr>
        <p:spPr>
          <a:xfrm>
            <a:off x="2573060" y="3804166"/>
            <a:ext cx="1119307"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300</a:t>
            </a:r>
            <a:endParaRPr lang="en-US" sz="1700" dirty="0"/>
          </a:p>
        </p:txBody>
      </p:sp>
      <p:sp>
        <p:nvSpPr>
          <p:cNvPr id="15" name="Text 12"/>
          <p:cNvSpPr/>
          <p:nvPr/>
        </p:nvSpPr>
        <p:spPr>
          <a:xfrm>
            <a:off x="4141232" y="3804166"/>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36</a:t>
            </a:r>
            <a:endParaRPr lang="en-US" sz="1700" dirty="0"/>
          </a:p>
        </p:txBody>
      </p:sp>
      <p:sp>
        <p:nvSpPr>
          <p:cNvPr id="16" name="Text 13"/>
          <p:cNvSpPr/>
          <p:nvPr/>
        </p:nvSpPr>
        <p:spPr>
          <a:xfrm>
            <a:off x="5710237" y="3804166"/>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0.38</a:t>
            </a:r>
            <a:endParaRPr lang="en-US" sz="1700" dirty="0"/>
          </a:p>
        </p:txBody>
      </p:sp>
      <p:sp>
        <p:nvSpPr>
          <p:cNvPr id="17" name="Text 14"/>
          <p:cNvSpPr/>
          <p:nvPr/>
        </p:nvSpPr>
        <p:spPr>
          <a:xfrm>
            <a:off x="7279243" y="3804166"/>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0.25</a:t>
            </a:r>
            <a:endParaRPr lang="en-US" sz="1700" dirty="0"/>
          </a:p>
        </p:txBody>
      </p:sp>
      <p:sp>
        <p:nvSpPr>
          <p:cNvPr id="18" name="Text 15"/>
          <p:cNvSpPr/>
          <p:nvPr/>
        </p:nvSpPr>
        <p:spPr>
          <a:xfrm>
            <a:off x="8848249" y="3804166"/>
            <a:ext cx="112395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[32, 50]</a:t>
            </a:r>
            <a:endParaRPr lang="en-US" sz="1700" dirty="0"/>
          </a:p>
        </p:txBody>
      </p:sp>
      <p:sp>
        <p:nvSpPr>
          <p:cNvPr id="19" name="Shape 16"/>
          <p:cNvSpPr/>
          <p:nvPr/>
        </p:nvSpPr>
        <p:spPr>
          <a:xfrm>
            <a:off x="779978" y="4297323"/>
            <a:ext cx="9412843" cy="633174"/>
          </a:xfrm>
          <a:prstGeom prst="rect">
            <a:avLst/>
          </a:prstGeom>
          <a:solidFill>
            <a:srgbClr val="FFFFFF">
              <a:alpha val="4000"/>
            </a:srgbClr>
          </a:solidFill>
          <a:ln/>
        </p:spPr>
      </p:sp>
      <p:sp>
        <p:nvSpPr>
          <p:cNvPr id="20" name="Text 17"/>
          <p:cNvSpPr/>
          <p:nvPr/>
        </p:nvSpPr>
        <p:spPr>
          <a:xfrm>
            <a:off x="1001078" y="4437340"/>
            <a:ext cx="1123117"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(100,)</a:t>
            </a:r>
            <a:endParaRPr lang="en-US" sz="1700" dirty="0"/>
          </a:p>
        </p:txBody>
      </p:sp>
      <p:sp>
        <p:nvSpPr>
          <p:cNvPr id="21" name="Text 18"/>
          <p:cNvSpPr/>
          <p:nvPr/>
        </p:nvSpPr>
        <p:spPr>
          <a:xfrm>
            <a:off x="2573060" y="4437340"/>
            <a:ext cx="1119307"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500</a:t>
            </a:r>
            <a:endParaRPr lang="en-US" sz="1700" dirty="0"/>
          </a:p>
        </p:txBody>
      </p:sp>
      <p:sp>
        <p:nvSpPr>
          <p:cNvPr id="22" name="Text 19"/>
          <p:cNvSpPr/>
          <p:nvPr/>
        </p:nvSpPr>
        <p:spPr>
          <a:xfrm>
            <a:off x="4141232" y="4437340"/>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37</a:t>
            </a:r>
            <a:endParaRPr lang="en-US" sz="1700" dirty="0"/>
          </a:p>
        </p:txBody>
      </p:sp>
      <p:sp>
        <p:nvSpPr>
          <p:cNvPr id="23" name="Text 20"/>
          <p:cNvSpPr/>
          <p:nvPr/>
        </p:nvSpPr>
        <p:spPr>
          <a:xfrm>
            <a:off x="5710237" y="4437340"/>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0.42</a:t>
            </a:r>
            <a:endParaRPr lang="en-US" sz="1700" dirty="0"/>
          </a:p>
        </p:txBody>
      </p:sp>
      <p:sp>
        <p:nvSpPr>
          <p:cNvPr id="24" name="Text 21"/>
          <p:cNvSpPr/>
          <p:nvPr/>
        </p:nvSpPr>
        <p:spPr>
          <a:xfrm>
            <a:off x="7279243" y="4437340"/>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0.21</a:t>
            </a:r>
            <a:endParaRPr lang="en-US" sz="1700" dirty="0"/>
          </a:p>
        </p:txBody>
      </p:sp>
      <p:sp>
        <p:nvSpPr>
          <p:cNvPr id="25" name="Text 22"/>
          <p:cNvSpPr/>
          <p:nvPr/>
        </p:nvSpPr>
        <p:spPr>
          <a:xfrm>
            <a:off x="8848249" y="4437340"/>
            <a:ext cx="112395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[35, 54]</a:t>
            </a:r>
            <a:endParaRPr lang="en-US" sz="1700" dirty="0"/>
          </a:p>
        </p:txBody>
      </p:sp>
      <p:sp>
        <p:nvSpPr>
          <p:cNvPr id="26" name="Shape 23"/>
          <p:cNvSpPr/>
          <p:nvPr/>
        </p:nvSpPr>
        <p:spPr>
          <a:xfrm>
            <a:off x="779978" y="4930497"/>
            <a:ext cx="9412843" cy="633174"/>
          </a:xfrm>
          <a:prstGeom prst="rect">
            <a:avLst/>
          </a:prstGeom>
          <a:solidFill>
            <a:srgbClr val="000000">
              <a:alpha val="4000"/>
            </a:srgbClr>
          </a:solidFill>
          <a:ln/>
        </p:spPr>
      </p:sp>
      <p:sp>
        <p:nvSpPr>
          <p:cNvPr id="27" name="Text 24"/>
          <p:cNvSpPr/>
          <p:nvPr/>
        </p:nvSpPr>
        <p:spPr>
          <a:xfrm>
            <a:off x="1001078" y="5070515"/>
            <a:ext cx="1123117"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(50,50)</a:t>
            </a:r>
            <a:endParaRPr lang="en-US" sz="1700" dirty="0"/>
          </a:p>
        </p:txBody>
      </p:sp>
      <p:sp>
        <p:nvSpPr>
          <p:cNvPr id="28" name="Text 25"/>
          <p:cNvSpPr/>
          <p:nvPr/>
        </p:nvSpPr>
        <p:spPr>
          <a:xfrm>
            <a:off x="2573060" y="5070515"/>
            <a:ext cx="1119307"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300</a:t>
            </a:r>
            <a:endParaRPr lang="en-US" sz="1700" dirty="0"/>
          </a:p>
        </p:txBody>
      </p:sp>
      <p:sp>
        <p:nvSpPr>
          <p:cNvPr id="29" name="Text 26"/>
          <p:cNvSpPr/>
          <p:nvPr/>
        </p:nvSpPr>
        <p:spPr>
          <a:xfrm>
            <a:off x="4141232" y="5070515"/>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42</a:t>
            </a:r>
            <a:endParaRPr lang="en-US" sz="1700" dirty="0"/>
          </a:p>
        </p:txBody>
      </p:sp>
      <p:sp>
        <p:nvSpPr>
          <p:cNvPr id="30" name="Text 27"/>
          <p:cNvSpPr/>
          <p:nvPr/>
        </p:nvSpPr>
        <p:spPr>
          <a:xfrm>
            <a:off x="5710237" y="5070515"/>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0.45</a:t>
            </a:r>
            <a:endParaRPr lang="en-US" sz="1700" dirty="0"/>
          </a:p>
        </p:txBody>
      </p:sp>
      <p:sp>
        <p:nvSpPr>
          <p:cNvPr id="31" name="Text 28"/>
          <p:cNvSpPr/>
          <p:nvPr/>
        </p:nvSpPr>
        <p:spPr>
          <a:xfrm>
            <a:off x="7279243" y="5070515"/>
            <a:ext cx="112014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0.28</a:t>
            </a:r>
            <a:endParaRPr lang="en-US" sz="1700" dirty="0"/>
          </a:p>
        </p:txBody>
      </p:sp>
      <p:sp>
        <p:nvSpPr>
          <p:cNvPr id="32" name="Text 29"/>
          <p:cNvSpPr/>
          <p:nvPr/>
        </p:nvSpPr>
        <p:spPr>
          <a:xfrm>
            <a:off x="8848249" y="5070515"/>
            <a:ext cx="1123950" cy="353139"/>
          </a:xfrm>
          <a:prstGeom prst="rect">
            <a:avLst/>
          </a:prstGeom>
          <a:noFill/>
          <a:ln/>
        </p:spPr>
        <p:txBody>
          <a:bodyPr wrap="non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[36,56]</a:t>
            </a:r>
            <a:endParaRPr lang="en-US" sz="1700" dirty="0"/>
          </a:p>
        </p:txBody>
      </p:sp>
      <p:sp>
        <p:nvSpPr>
          <p:cNvPr id="33" name="Text 30"/>
          <p:cNvSpPr/>
          <p:nvPr/>
        </p:nvSpPr>
        <p:spPr>
          <a:xfrm>
            <a:off x="772358" y="5819537"/>
            <a:ext cx="9428083" cy="1059418"/>
          </a:xfrm>
          <a:prstGeom prst="rect">
            <a:avLst/>
          </a:prstGeom>
          <a:noFill/>
          <a:ln/>
        </p:spPr>
        <p:txBody>
          <a:bodyPr wrap="square" lIns="0" tIns="0" rIns="0" bIns="0" rtlCol="0" anchor="t"/>
          <a:lstStyle/>
          <a:p>
            <a:pPr algn="l" indent="0" marL="0">
              <a:lnSpc>
                <a:spcPts val="2750"/>
              </a:lnSpc>
              <a:buNone/>
            </a:pPr>
            <a:r>
              <a:rPr lang="en-US" sz="1700" dirty="0">
                <a:solidFill>
                  <a:srgbClr val="4B4A4A"/>
                </a:solidFill>
                <a:latin typeface="Geist" pitchFamily="34" charset="0"/>
                <a:ea typeface="Geist" pitchFamily="34" charset="-122"/>
                <a:cs typeface="Geist" pitchFamily="34" charset="-120"/>
              </a:rPr>
              <a:t>Le MLP, avec ses couches multiples, permet la modélisation de relations complexes non linéaires. La profondeur et la fonction d’activation impactent sensiblement les performances et les coûts computationnels.</a:t>
            </a:r>
            <a:endParaRPr lang="en-US" sz="1700" dirty="0"/>
          </a:p>
        </p:txBody>
      </p:sp>
      <p:sp>
        <p:nvSpPr>
          <p:cNvPr id="34" name="Text 31"/>
          <p:cNvSpPr/>
          <p:nvPr/>
        </p:nvSpPr>
        <p:spPr>
          <a:xfrm>
            <a:off x="772358" y="7209949"/>
            <a:ext cx="4286250" cy="413742"/>
          </a:xfrm>
          <a:prstGeom prst="rect">
            <a:avLst/>
          </a:prstGeom>
          <a:noFill/>
          <a:ln/>
        </p:spPr>
        <p:txBody>
          <a:bodyPr wrap="none" lIns="0" tIns="0" rIns="0" bIns="0" rtlCol="0" anchor="t"/>
          <a:lstStyle/>
          <a:p>
            <a:pPr algn="l" indent="0" marL="0">
              <a:lnSpc>
                <a:spcPts val="3250"/>
              </a:lnSpc>
              <a:buNone/>
            </a:pPr>
            <a:r>
              <a:rPr lang="en-US" sz="2600" b="1" dirty="0">
                <a:solidFill>
                  <a:srgbClr val="006747"/>
                </a:solidFill>
                <a:latin typeface="Noto Serif SC Bold" pitchFamily="34" charset="0"/>
                <a:ea typeface="Noto Serif SC Bold" pitchFamily="34" charset="-122"/>
                <a:cs typeface="Noto Serif SC Bold" pitchFamily="34" charset="-120"/>
              </a:rPr>
              <a:t>Meilleurs résultats</a:t>
            </a:r>
            <a:pPr algn="l" indent="0" marL="0">
              <a:lnSpc>
                <a:spcPts val="3250"/>
              </a:lnSpc>
              <a:buNone/>
            </a:pPr>
            <a:r>
              <a:rPr lang="en-US" sz="2600" b="1" dirty="0">
                <a:solidFill>
                  <a:srgbClr val="006747"/>
                </a:solidFill>
                <a:latin typeface="Noto Serif SC Bold" pitchFamily="34" charset="0"/>
                <a:ea typeface="Noto Serif SC Bold" pitchFamily="34" charset="-122"/>
                <a:cs typeface="Noto Serif SC Bold" pitchFamily="34" charset="-120"/>
              </a:rPr>
              <a:t>:</a:t>
            </a:r>
            <a:pPr algn="l" indent="0" marL="0">
              <a:lnSpc>
                <a:spcPts val="3250"/>
              </a:lnSpc>
              <a:buNone/>
            </a:pPr>
            <a:r>
              <a:rPr lang="en-US" sz="2600" b="1" dirty="0">
                <a:solidFill>
                  <a:srgbClr val="006747"/>
                </a:solidFill>
                <a:latin typeface="Noto Serif SC Bold" pitchFamily="34" charset="0"/>
                <a:ea typeface="Noto Serif SC Bold" pitchFamily="34" charset="-122"/>
                <a:cs typeface="Noto Serif SC Bold" pitchFamily="34" charset="-120"/>
              </a:rPr>
              <a:t>38,4%</a:t>
            </a:r>
            <a:endParaRPr lang="en-US" sz="2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3840480" cy="8234363"/>
          </a:xfrm>
          <a:prstGeom prst="rect">
            <a:avLst/>
          </a:prstGeom>
        </p:spPr>
      </p:pic>
      <p:sp>
        <p:nvSpPr>
          <p:cNvPr id="3" name="Text 0"/>
          <p:cNvSpPr/>
          <p:nvPr/>
        </p:nvSpPr>
        <p:spPr>
          <a:xfrm>
            <a:off x="4330065" y="528399"/>
            <a:ext cx="7721798" cy="600432"/>
          </a:xfrm>
          <a:prstGeom prst="rect">
            <a:avLst/>
          </a:prstGeom>
          <a:noFill/>
          <a:ln/>
        </p:spPr>
        <p:txBody>
          <a:bodyPr wrap="none" lIns="0" tIns="0" rIns="0" bIns="0" rtlCol="0" anchor="t"/>
          <a:lstStyle/>
          <a:p>
            <a:pPr algn="l" indent="0" marL="0">
              <a:lnSpc>
                <a:spcPts val="4700"/>
              </a:lnSpc>
              <a:buNone/>
            </a:pPr>
            <a:r>
              <a:rPr lang="en-US" sz="3750" b="1" dirty="0">
                <a:solidFill>
                  <a:srgbClr val="006747"/>
                </a:solidFill>
                <a:latin typeface="Noto Serif SC Bold" pitchFamily="34" charset="0"/>
                <a:ea typeface="Noto Serif SC Bold" pitchFamily="34" charset="-122"/>
                <a:cs typeface="Noto Serif SC Bold" pitchFamily="34" charset="-120"/>
              </a:rPr>
              <a:t>Support Vector Classifier (SVM)</a:t>
            </a:r>
            <a:endParaRPr lang="en-US" sz="3750" dirty="0"/>
          </a:p>
        </p:txBody>
      </p:sp>
      <p:sp>
        <p:nvSpPr>
          <p:cNvPr id="4" name="Shape 1"/>
          <p:cNvSpPr/>
          <p:nvPr/>
        </p:nvSpPr>
        <p:spPr>
          <a:xfrm>
            <a:off x="4330065" y="1416963"/>
            <a:ext cx="9627870" cy="4809649"/>
          </a:xfrm>
          <a:prstGeom prst="roundRect">
            <a:avLst>
              <a:gd name="adj" fmla="val 3596"/>
            </a:avLst>
          </a:prstGeom>
          <a:noFill/>
          <a:ln w="7620">
            <a:solidFill>
              <a:srgbClr val="000000">
                <a:alpha val="8000"/>
              </a:srgbClr>
            </a:solidFill>
            <a:prstDash val="solid"/>
          </a:ln>
        </p:spPr>
      </p:sp>
      <p:sp>
        <p:nvSpPr>
          <p:cNvPr id="5" name="Shape 2"/>
          <p:cNvSpPr/>
          <p:nvPr/>
        </p:nvSpPr>
        <p:spPr>
          <a:xfrm>
            <a:off x="4337685" y="1424583"/>
            <a:ext cx="9612630" cy="860584"/>
          </a:xfrm>
          <a:prstGeom prst="rect">
            <a:avLst/>
          </a:prstGeom>
          <a:solidFill>
            <a:srgbClr val="FFFFFF">
              <a:alpha val="4000"/>
            </a:srgbClr>
          </a:solidFill>
          <a:ln/>
        </p:spPr>
      </p:sp>
      <p:sp>
        <p:nvSpPr>
          <p:cNvPr id="6" name="Text 3"/>
          <p:cNvSpPr/>
          <p:nvPr/>
        </p:nvSpPr>
        <p:spPr>
          <a:xfrm>
            <a:off x="4530209" y="1547455"/>
            <a:ext cx="121348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Kernel</a:t>
            </a:r>
            <a:endParaRPr lang="en-US" sz="1500" dirty="0"/>
          </a:p>
        </p:txBody>
      </p:sp>
      <p:sp>
        <p:nvSpPr>
          <p:cNvPr id="7" name="Text 4"/>
          <p:cNvSpPr/>
          <p:nvPr/>
        </p:nvSpPr>
        <p:spPr>
          <a:xfrm>
            <a:off x="6135410" y="1547455"/>
            <a:ext cx="120967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C</a:t>
            </a:r>
            <a:endParaRPr lang="en-US" sz="1500" dirty="0"/>
          </a:p>
        </p:txBody>
      </p:sp>
      <p:sp>
        <p:nvSpPr>
          <p:cNvPr id="8" name="Text 5"/>
          <p:cNvSpPr/>
          <p:nvPr/>
        </p:nvSpPr>
        <p:spPr>
          <a:xfrm>
            <a:off x="7736800" y="1547455"/>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Accuracy (%)</a:t>
            </a:r>
            <a:endParaRPr lang="en-US" sz="1500" dirty="0"/>
          </a:p>
        </p:txBody>
      </p:sp>
      <p:sp>
        <p:nvSpPr>
          <p:cNvPr id="9" name="Text 6"/>
          <p:cNvSpPr/>
          <p:nvPr/>
        </p:nvSpPr>
        <p:spPr>
          <a:xfrm>
            <a:off x="9339143" y="1547455"/>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F1-score</a:t>
            </a:r>
            <a:endParaRPr lang="en-US" sz="1500" dirty="0"/>
          </a:p>
        </p:txBody>
      </p:sp>
      <p:sp>
        <p:nvSpPr>
          <p:cNvPr id="10" name="Text 7"/>
          <p:cNvSpPr/>
          <p:nvPr/>
        </p:nvSpPr>
        <p:spPr>
          <a:xfrm>
            <a:off x="10941487" y="1547455"/>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Temps (s)</a:t>
            </a:r>
            <a:endParaRPr lang="en-US" sz="1500" dirty="0"/>
          </a:p>
        </p:txBody>
      </p:sp>
      <p:sp>
        <p:nvSpPr>
          <p:cNvPr id="11" name="Text 8"/>
          <p:cNvSpPr/>
          <p:nvPr/>
        </p:nvSpPr>
        <p:spPr>
          <a:xfrm>
            <a:off x="12543830" y="1547455"/>
            <a:ext cx="1214438" cy="614839"/>
          </a:xfrm>
          <a:prstGeom prst="rect">
            <a:avLst/>
          </a:prstGeom>
          <a:noFill/>
          <a:ln/>
        </p:spPr>
        <p:txBody>
          <a:bodyPr wrap="squar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Intervalle de Confiance</a:t>
            </a:r>
            <a:endParaRPr lang="en-US" sz="1500" dirty="0"/>
          </a:p>
        </p:txBody>
      </p:sp>
      <p:sp>
        <p:nvSpPr>
          <p:cNvPr id="12" name="Shape 9"/>
          <p:cNvSpPr/>
          <p:nvPr/>
        </p:nvSpPr>
        <p:spPr>
          <a:xfrm>
            <a:off x="4337685" y="2285167"/>
            <a:ext cx="9612630" cy="553164"/>
          </a:xfrm>
          <a:prstGeom prst="rect">
            <a:avLst/>
          </a:prstGeom>
          <a:solidFill>
            <a:srgbClr val="000000">
              <a:alpha val="4000"/>
            </a:srgbClr>
          </a:solidFill>
          <a:ln/>
        </p:spPr>
      </p:sp>
      <p:sp>
        <p:nvSpPr>
          <p:cNvPr id="13" name="Text 10"/>
          <p:cNvSpPr/>
          <p:nvPr/>
        </p:nvSpPr>
        <p:spPr>
          <a:xfrm>
            <a:off x="4530209" y="2408039"/>
            <a:ext cx="121348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RBF</a:t>
            </a:r>
            <a:endParaRPr lang="en-US" sz="1500" dirty="0"/>
          </a:p>
        </p:txBody>
      </p:sp>
      <p:sp>
        <p:nvSpPr>
          <p:cNvPr id="14" name="Text 11"/>
          <p:cNvSpPr/>
          <p:nvPr/>
        </p:nvSpPr>
        <p:spPr>
          <a:xfrm>
            <a:off x="6135410" y="2408039"/>
            <a:ext cx="120967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1</a:t>
            </a:r>
            <a:endParaRPr lang="en-US" sz="1500" dirty="0"/>
          </a:p>
        </p:txBody>
      </p:sp>
      <p:sp>
        <p:nvSpPr>
          <p:cNvPr id="15" name="Text 12"/>
          <p:cNvSpPr/>
          <p:nvPr/>
        </p:nvSpPr>
        <p:spPr>
          <a:xfrm>
            <a:off x="7736800" y="2408039"/>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27</a:t>
            </a:r>
            <a:endParaRPr lang="en-US" sz="1500" dirty="0"/>
          </a:p>
        </p:txBody>
      </p:sp>
      <p:sp>
        <p:nvSpPr>
          <p:cNvPr id="16" name="Text 13"/>
          <p:cNvSpPr/>
          <p:nvPr/>
        </p:nvSpPr>
        <p:spPr>
          <a:xfrm>
            <a:off x="9339143" y="2408039"/>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0.19</a:t>
            </a:r>
            <a:endParaRPr lang="en-US" sz="1500" dirty="0"/>
          </a:p>
        </p:txBody>
      </p:sp>
      <p:sp>
        <p:nvSpPr>
          <p:cNvPr id="17" name="Text 14"/>
          <p:cNvSpPr/>
          <p:nvPr/>
        </p:nvSpPr>
        <p:spPr>
          <a:xfrm>
            <a:off x="10941487" y="2408039"/>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0.29</a:t>
            </a:r>
            <a:endParaRPr lang="en-US" sz="1500" dirty="0"/>
          </a:p>
        </p:txBody>
      </p:sp>
      <p:sp>
        <p:nvSpPr>
          <p:cNvPr id="18" name="Text 15"/>
          <p:cNvSpPr/>
          <p:nvPr/>
        </p:nvSpPr>
        <p:spPr>
          <a:xfrm>
            <a:off x="12543830" y="2408039"/>
            <a:ext cx="121443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[19, 35]</a:t>
            </a:r>
            <a:endParaRPr lang="en-US" sz="1500" dirty="0"/>
          </a:p>
        </p:txBody>
      </p:sp>
      <p:sp>
        <p:nvSpPr>
          <p:cNvPr id="19" name="Shape 16"/>
          <p:cNvSpPr/>
          <p:nvPr/>
        </p:nvSpPr>
        <p:spPr>
          <a:xfrm>
            <a:off x="4337685" y="2838331"/>
            <a:ext cx="9612630" cy="553164"/>
          </a:xfrm>
          <a:prstGeom prst="rect">
            <a:avLst/>
          </a:prstGeom>
          <a:solidFill>
            <a:srgbClr val="FFFFFF">
              <a:alpha val="4000"/>
            </a:srgbClr>
          </a:solidFill>
          <a:ln/>
        </p:spPr>
      </p:sp>
      <p:sp>
        <p:nvSpPr>
          <p:cNvPr id="20" name="Text 17"/>
          <p:cNvSpPr/>
          <p:nvPr/>
        </p:nvSpPr>
        <p:spPr>
          <a:xfrm>
            <a:off x="4530209" y="2961203"/>
            <a:ext cx="121348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RBF</a:t>
            </a:r>
            <a:endParaRPr lang="en-US" sz="1500" dirty="0"/>
          </a:p>
        </p:txBody>
      </p:sp>
      <p:sp>
        <p:nvSpPr>
          <p:cNvPr id="21" name="Text 18"/>
          <p:cNvSpPr/>
          <p:nvPr/>
        </p:nvSpPr>
        <p:spPr>
          <a:xfrm>
            <a:off x="6135410" y="2961203"/>
            <a:ext cx="120967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10</a:t>
            </a:r>
            <a:endParaRPr lang="en-US" sz="1500" dirty="0"/>
          </a:p>
        </p:txBody>
      </p:sp>
      <p:sp>
        <p:nvSpPr>
          <p:cNvPr id="22" name="Text 19"/>
          <p:cNvSpPr/>
          <p:nvPr/>
        </p:nvSpPr>
        <p:spPr>
          <a:xfrm>
            <a:off x="7736800" y="2961203"/>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46</a:t>
            </a:r>
            <a:endParaRPr lang="en-US" sz="1500" dirty="0"/>
          </a:p>
        </p:txBody>
      </p:sp>
      <p:sp>
        <p:nvSpPr>
          <p:cNvPr id="23" name="Text 20"/>
          <p:cNvSpPr/>
          <p:nvPr/>
        </p:nvSpPr>
        <p:spPr>
          <a:xfrm>
            <a:off x="9339143" y="2961203"/>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0.46</a:t>
            </a:r>
            <a:endParaRPr lang="en-US" sz="1500" dirty="0"/>
          </a:p>
        </p:txBody>
      </p:sp>
      <p:sp>
        <p:nvSpPr>
          <p:cNvPr id="24" name="Text 21"/>
          <p:cNvSpPr/>
          <p:nvPr/>
        </p:nvSpPr>
        <p:spPr>
          <a:xfrm>
            <a:off x="10941487" y="2961203"/>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0.1</a:t>
            </a:r>
            <a:endParaRPr lang="en-US" sz="1500" dirty="0"/>
          </a:p>
        </p:txBody>
      </p:sp>
      <p:sp>
        <p:nvSpPr>
          <p:cNvPr id="25" name="Text 22"/>
          <p:cNvSpPr/>
          <p:nvPr/>
        </p:nvSpPr>
        <p:spPr>
          <a:xfrm>
            <a:off x="12543830" y="2961203"/>
            <a:ext cx="121443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[33, 52]</a:t>
            </a:r>
            <a:endParaRPr lang="en-US" sz="1500" dirty="0"/>
          </a:p>
        </p:txBody>
      </p:sp>
      <p:sp>
        <p:nvSpPr>
          <p:cNvPr id="26" name="Shape 23"/>
          <p:cNvSpPr/>
          <p:nvPr/>
        </p:nvSpPr>
        <p:spPr>
          <a:xfrm>
            <a:off x="4337685" y="3391495"/>
            <a:ext cx="9612630" cy="860584"/>
          </a:xfrm>
          <a:prstGeom prst="rect">
            <a:avLst/>
          </a:prstGeom>
          <a:solidFill>
            <a:srgbClr val="000000">
              <a:alpha val="4000"/>
            </a:srgbClr>
          </a:solidFill>
          <a:ln/>
        </p:spPr>
      </p:sp>
      <p:sp>
        <p:nvSpPr>
          <p:cNvPr id="27" name="Text 24"/>
          <p:cNvSpPr/>
          <p:nvPr/>
        </p:nvSpPr>
        <p:spPr>
          <a:xfrm>
            <a:off x="4530209" y="3514368"/>
            <a:ext cx="121348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poly</a:t>
            </a:r>
            <a:endParaRPr lang="en-US" sz="1500" dirty="0"/>
          </a:p>
        </p:txBody>
      </p:sp>
      <p:sp>
        <p:nvSpPr>
          <p:cNvPr id="28" name="Text 25"/>
          <p:cNvSpPr/>
          <p:nvPr/>
        </p:nvSpPr>
        <p:spPr>
          <a:xfrm>
            <a:off x="6135410" y="3514368"/>
            <a:ext cx="120967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1</a:t>
            </a:r>
            <a:endParaRPr lang="en-US" sz="1500" dirty="0"/>
          </a:p>
        </p:txBody>
      </p:sp>
      <p:sp>
        <p:nvSpPr>
          <p:cNvPr id="29" name="Text 26"/>
          <p:cNvSpPr/>
          <p:nvPr/>
        </p:nvSpPr>
        <p:spPr>
          <a:xfrm>
            <a:off x="7736800" y="3514368"/>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25</a:t>
            </a:r>
            <a:endParaRPr lang="en-US" sz="1500" dirty="0"/>
          </a:p>
        </p:txBody>
      </p:sp>
      <p:sp>
        <p:nvSpPr>
          <p:cNvPr id="30" name="Text 27"/>
          <p:cNvSpPr/>
          <p:nvPr/>
        </p:nvSpPr>
        <p:spPr>
          <a:xfrm>
            <a:off x="9339143" y="3514368"/>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0.17</a:t>
            </a:r>
            <a:endParaRPr lang="en-US" sz="1500" dirty="0"/>
          </a:p>
        </p:txBody>
      </p:sp>
      <p:sp>
        <p:nvSpPr>
          <p:cNvPr id="31" name="Text 28"/>
          <p:cNvSpPr/>
          <p:nvPr/>
        </p:nvSpPr>
        <p:spPr>
          <a:xfrm>
            <a:off x="10941487" y="3514368"/>
            <a:ext cx="1210628" cy="614839"/>
          </a:xfrm>
          <a:prstGeom prst="rect">
            <a:avLst/>
          </a:prstGeom>
          <a:noFill/>
          <a:ln/>
        </p:spPr>
        <p:txBody>
          <a:bodyPr wrap="squar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plusieurs minutes</a:t>
            </a:r>
            <a:endParaRPr lang="en-US" sz="1500" dirty="0"/>
          </a:p>
        </p:txBody>
      </p:sp>
      <p:sp>
        <p:nvSpPr>
          <p:cNvPr id="32" name="Text 29"/>
          <p:cNvSpPr/>
          <p:nvPr/>
        </p:nvSpPr>
        <p:spPr>
          <a:xfrm>
            <a:off x="12543830" y="3514368"/>
            <a:ext cx="121443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[17,33]</a:t>
            </a:r>
            <a:endParaRPr lang="en-US" sz="1500" dirty="0"/>
          </a:p>
        </p:txBody>
      </p:sp>
      <p:sp>
        <p:nvSpPr>
          <p:cNvPr id="33" name="Shape 30"/>
          <p:cNvSpPr/>
          <p:nvPr/>
        </p:nvSpPr>
        <p:spPr>
          <a:xfrm>
            <a:off x="4337685" y="4252079"/>
            <a:ext cx="9612630" cy="860584"/>
          </a:xfrm>
          <a:prstGeom prst="rect">
            <a:avLst/>
          </a:prstGeom>
          <a:solidFill>
            <a:srgbClr val="FFFFFF">
              <a:alpha val="4000"/>
            </a:srgbClr>
          </a:solidFill>
          <a:ln/>
        </p:spPr>
      </p:sp>
      <p:sp>
        <p:nvSpPr>
          <p:cNvPr id="34" name="Text 31"/>
          <p:cNvSpPr/>
          <p:nvPr/>
        </p:nvSpPr>
        <p:spPr>
          <a:xfrm>
            <a:off x="4530209" y="4374952"/>
            <a:ext cx="121348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poly</a:t>
            </a:r>
            <a:endParaRPr lang="en-US" sz="1500" dirty="0"/>
          </a:p>
        </p:txBody>
      </p:sp>
      <p:sp>
        <p:nvSpPr>
          <p:cNvPr id="35" name="Text 32"/>
          <p:cNvSpPr/>
          <p:nvPr/>
        </p:nvSpPr>
        <p:spPr>
          <a:xfrm>
            <a:off x="6135410" y="4374952"/>
            <a:ext cx="120967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10</a:t>
            </a:r>
            <a:endParaRPr lang="en-US" sz="1500" dirty="0"/>
          </a:p>
        </p:txBody>
      </p:sp>
      <p:sp>
        <p:nvSpPr>
          <p:cNvPr id="36" name="Text 33"/>
          <p:cNvSpPr/>
          <p:nvPr/>
        </p:nvSpPr>
        <p:spPr>
          <a:xfrm>
            <a:off x="7736800" y="4374952"/>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26</a:t>
            </a:r>
            <a:endParaRPr lang="en-US" sz="1500" dirty="0"/>
          </a:p>
        </p:txBody>
      </p:sp>
      <p:sp>
        <p:nvSpPr>
          <p:cNvPr id="37" name="Text 34"/>
          <p:cNvSpPr/>
          <p:nvPr/>
        </p:nvSpPr>
        <p:spPr>
          <a:xfrm>
            <a:off x="9339143" y="4374952"/>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0.21</a:t>
            </a:r>
            <a:endParaRPr lang="en-US" sz="1500" dirty="0"/>
          </a:p>
        </p:txBody>
      </p:sp>
      <p:sp>
        <p:nvSpPr>
          <p:cNvPr id="38" name="Text 35"/>
          <p:cNvSpPr/>
          <p:nvPr/>
        </p:nvSpPr>
        <p:spPr>
          <a:xfrm>
            <a:off x="10941487" y="4374952"/>
            <a:ext cx="1210628" cy="614839"/>
          </a:xfrm>
          <a:prstGeom prst="rect">
            <a:avLst/>
          </a:prstGeom>
          <a:noFill/>
          <a:ln/>
        </p:spPr>
        <p:txBody>
          <a:bodyPr wrap="squar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plusieurs minutes</a:t>
            </a:r>
            <a:endParaRPr lang="en-US" sz="1500" dirty="0"/>
          </a:p>
        </p:txBody>
      </p:sp>
      <p:sp>
        <p:nvSpPr>
          <p:cNvPr id="39" name="Text 36"/>
          <p:cNvSpPr/>
          <p:nvPr/>
        </p:nvSpPr>
        <p:spPr>
          <a:xfrm>
            <a:off x="12543830" y="4374952"/>
            <a:ext cx="121443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[18,33]</a:t>
            </a:r>
            <a:endParaRPr lang="en-US" sz="1500" dirty="0"/>
          </a:p>
        </p:txBody>
      </p:sp>
      <p:sp>
        <p:nvSpPr>
          <p:cNvPr id="40" name="Shape 37"/>
          <p:cNvSpPr/>
          <p:nvPr/>
        </p:nvSpPr>
        <p:spPr>
          <a:xfrm>
            <a:off x="4337685" y="5112663"/>
            <a:ext cx="9612630" cy="553164"/>
          </a:xfrm>
          <a:prstGeom prst="rect">
            <a:avLst/>
          </a:prstGeom>
          <a:solidFill>
            <a:srgbClr val="000000">
              <a:alpha val="4000"/>
            </a:srgbClr>
          </a:solidFill>
          <a:ln/>
        </p:spPr>
      </p:sp>
      <p:sp>
        <p:nvSpPr>
          <p:cNvPr id="41" name="Text 38"/>
          <p:cNvSpPr/>
          <p:nvPr/>
        </p:nvSpPr>
        <p:spPr>
          <a:xfrm>
            <a:off x="4530209" y="5235535"/>
            <a:ext cx="121348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sigmoid</a:t>
            </a:r>
            <a:endParaRPr lang="en-US" sz="1500" dirty="0"/>
          </a:p>
        </p:txBody>
      </p:sp>
      <p:sp>
        <p:nvSpPr>
          <p:cNvPr id="42" name="Text 39"/>
          <p:cNvSpPr/>
          <p:nvPr/>
        </p:nvSpPr>
        <p:spPr>
          <a:xfrm>
            <a:off x="6135410" y="5235535"/>
            <a:ext cx="120967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1</a:t>
            </a:r>
            <a:endParaRPr lang="en-US" sz="1500" dirty="0"/>
          </a:p>
        </p:txBody>
      </p:sp>
      <p:sp>
        <p:nvSpPr>
          <p:cNvPr id="43" name="Text 40"/>
          <p:cNvSpPr/>
          <p:nvPr/>
        </p:nvSpPr>
        <p:spPr>
          <a:xfrm>
            <a:off x="7736800" y="5235535"/>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29</a:t>
            </a:r>
            <a:endParaRPr lang="en-US" sz="1500" dirty="0"/>
          </a:p>
        </p:txBody>
      </p:sp>
      <p:sp>
        <p:nvSpPr>
          <p:cNvPr id="44" name="Text 41"/>
          <p:cNvSpPr/>
          <p:nvPr/>
        </p:nvSpPr>
        <p:spPr>
          <a:xfrm>
            <a:off x="9339143" y="5235535"/>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0.23</a:t>
            </a:r>
            <a:endParaRPr lang="en-US" sz="1500" dirty="0"/>
          </a:p>
        </p:txBody>
      </p:sp>
      <p:sp>
        <p:nvSpPr>
          <p:cNvPr id="45" name="Text 42"/>
          <p:cNvSpPr/>
          <p:nvPr/>
        </p:nvSpPr>
        <p:spPr>
          <a:xfrm>
            <a:off x="10941487" y="5235535"/>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0.1</a:t>
            </a:r>
            <a:endParaRPr lang="en-US" sz="1500" dirty="0"/>
          </a:p>
        </p:txBody>
      </p:sp>
      <p:sp>
        <p:nvSpPr>
          <p:cNvPr id="46" name="Text 43"/>
          <p:cNvSpPr/>
          <p:nvPr/>
        </p:nvSpPr>
        <p:spPr>
          <a:xfrm>
            <a:off x="12543830" y="5235535"/>
            <a:ext cx="121443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[21,37]</a:t>
            </a:r>
            <a:endParaRPr lang="en-US" sz="1500" dirty="0"/>
          </a:p>
        </p:txBody>
      </p:sp>
      <p:sp>
        <p:nvSpPr>
          <p:cNvPr id="47" name="Shape 44"/>
          <p:cNvSpPr/>
          <p:nvPr/>
        </p:nvSpPr>
        <p:spPr>
          <a:xfrm>
            <a:off x="4337685" y="5665827"/>
            <a:ext cx="9612630" cy="553164"/>
          </a:xfrm>
          <a:prstGeom prst="rect">
            <a:avLst/>
          </a:prstGeom>
          <a:solidFill>
            <a:srgbClr val="FFFFFF">
              <a:alpha val="4000"/>
            </a:srgbClr>
          </a:solidFill>
          <a:ln/>
        </p:spPr>
      </p:sp>
      <p:sp>
        <p:nvSpPr>
          <p:cNvPr id="48" name="Text 45"/>
          <p:cNvSpPr/>
          <p:nvPr/>
        </p:nvSpPr>
        <p:spPr>
          <a:xfrm>
            <a:off x="4530209" y="5788700"/>
            <a:ext cx="121348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sigmoid</a:t>
            </a:r>
            <a:endParaRPr lang="en-US" sz="1500" dirty="0"/>
          </a:p>
        </p:txBody>
      </p:sp>
      <p:sp>
        <p:nvSpPr>
          <p:cNvPr id="49" name="Text 46"/>
          <p:cNvSpPr/>
          <p:nvPr/>
        </p:nvSpPr>
        <p:spPr>
          <a:xfrm>
            <a:off x="6135410" y="5788700"/>
            <a:ext cx="1209675"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10</a:t>
            </a:r>
            <a:endParaRPr lang="en-US" sz="1500" dirty="0"/>
          </a:p>
        </p:txBody>
      </p:sp>
      <p:sp>
        <p:nvSpPr>
          <p:cNvPr id="50" name="Text 47"/>
          <p:cNvSpPr/>
          <p:nvPr/>
        </p:nvSpPr>
        <p:spPr>
          <a:xfrm>
            <a:off x="7736800" y="5788700"/>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27</a:t>
            </a:r>
            <a:endParaRPr lang="en-US" sz="1500" dirty="0"/>
          </a:p>
        </p:txBody>
      </p:sp>
      <p:sp>
        <p:nvSpPr>
          <p:cNvPr id="51" name="Text 48"/>
          <p:cNvSpPr/>
          <p:nvPr/>
        </p:nvSpPr>
        <p:spPr>
          <a:xfrm>
            <a:off x="9339143" y="5788700"/>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0.23</a:t>
            </a:r>
            <a:endParaRPr lang="en-US" sz="1500" dirty="0"/>
          </a:p>
        </p:txBody>
      </p:sp>
      <p:sp>
        <p:nvSpPr>
          <p:cNvPr id="52" name="Text 49"/>
          <p:cNvSpPr/>
          <p:nvPr/>
        </p:nvSpPr>
        <p:spPr>
          <a:xfrm>
            <a:off x="10941487" y="5788700"/>
            <a:ext cx="121062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0.1</a:t>
            </a:r>
            <a:endParaRPr lang="en-US" sz="1500" dirty="0"/>
          </a:p>
        </p:txBody>
      </p:sp>
      <p:sp>
        <p:nvSpPr>
          <p:cNvPr id="53" name="Text 50"/>
          <p:cNvSpPr/>
          <p:nvPr/>
        </p:nvSpPr>
        <p:spPr>
          <a:xfrm>
            <a:off x="12543830" y="5788700"/>
            <a:ext cx="1214438" cy="307419"/>
          </a:xfrm>
          <a:prstGeom prst="rect">
            <a:avLst/>
          </a:prstGeom>
          <a:noFill/>
          <a:ln/>
        </p:spPr>
        <p:txBody>
          <a:bodyPr wrap="non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[20,35]</a:t>
            </a:r>
            <a:endParaRPr lang="en-US" sz="1500" dirty="0"/>
          </a:p>
        </p:txBody>
      </p:sp>
      <p:sp>
        <p:nvSpPr>
          <p:cNvPr id="54" name="Text 51"/>
          <p:cNvSpPr/>
          <p:nvPr/>
        </p:nvSpPr>
        <p:spPr>
          <a:xfrm>
            <a:off x="4330065" y="6442710"/>
            <a:ext cx="9627870" cy="614839"/>
          </a:xfrm>
          <a:prstGeom prst="rect">
            <a:avLst/>
          </a:prstGeom>
          <a:noFill/>
          <a:ln/>
        </p:spPr>
        <p:txBody>
          <a:bodyPr wrap="square" lIns="0" tIns="0" rIns="0" bIns="0" rtlCol="0" anchor="t"/>
          <a:lstStyle/>
          <a:p>
            <a:pPr algn="l" indent="0" marL="0">
              <a:lnSpc>
                <a:spcPts val="2400"/>
              </a:lnSpc>
              <a:buNone/>
            </a:pPr>
            <a:r>
              <a:rPr lang="en-US" sz="1500" dirty="0">
                <a:solidFill>
                  <a:srgbClr val="4B4A4A"/>
                </a:solidFill>
                <a:latin typeface="Geist" pitchFamily="34" charset="0"/>
                <a:ea typeface="Geist" pitchFamily="34" charset="-122"/>
                <a:cs typeface="Geist" pitchFamily="34" charset="-120"/>
              </a:rPr>
              <a:t>Le SVC excelle dans la séparation nette des classes grâce à des marges maximales. Le choix du kernel et la régularisation influencent la capacité d’adaptation et le compromis temps/performances.</a:t>
            </a:r>
            <a:endParaRPr lang="en-US" sz="1500" dirty="0"/>
          </a:p>
        </p:txBody>
      </p:sp>
      <p:sp>
        <p:nvSpPr>
          <p:cNvPr id="55" name="Text 52"/>
          <p:cNvSpPr/>
          <p:nvPr/>
        </p:nvSpPr>
        <p:spPr>
          <a:xfrm>
            <a:off x="4330065" y="7345680"/>
            <a:ext cx="3731181" cy="360283"/>
          </a:xfrm>
          <a:prstGeom prst="rect">
            <a:avLst/>
          </a:prstGeom>
          <a:noFill/>
          <a:ln/>
        </p:spPr>
        <p:txBody>
          <a:bodyPr wrap="none" lIns="0" tIns="0" rIns="0" bIns="0" rtlCol="0" anchor="t"/>
          <a:lstStyle/>
          <a:p>
            <a:pPr algn="l" indent="0" marL="0">
              <a:lnSpc>
                <a:spcPts val="2800"/>
              </a:lnSpc>
              <a:buNone/>
            </a:pPr>
            <a:r>
              <a:rPr lang="en-US" sz="2250" b="1" dirty="0">
                <a:solidFill>
                  <a:srgbClr val="006747"/>
                </a:solidFill>
                <a:latin typeface="Noto Serif SC Bold" pitchFamily="34" charset="0"/>
                <a:ea typeface="Noto Serif SC Bold" pitchFamily="34" charset="-122"/>
                <a:cs typeface="Noto Serif SC Bold" pitchFamily="34" charset="-120"/>
              </a:rPr>
              <a:t>Meilleurs résultats</a:t>
            </a:r>
            <a:pPr algn="l" indent="0" marL="0">
              <a:lnSpc>
                <a:spcPts val="2800"/>
              </a:lnSpc>
              <a:buNone/>
            </a:pPr>
            <a:r>
              <a:rPr lang="en-US" sz="2250" b="1" dirty="0">
                <a:solidFill>
                  <a:srgbClr val="006747"/>
                </a:solidFill>
                <a:latin typeface="Noto Serif SC Bold" pitchFamily="34" charset="0"/>
                <a:ea typeface="Noto Serif SC Bold" pitchFamily="34" charset="-122"/>
                <a:cs typeface="Noto Serif SC Bold" pitchFamily="34" charset="-120"/>
              </a:rPr>
              <a:t>:</a:t>
            </a:r>
            <a:pPr algn="l" indent="0" marL="0">
              <a:lnSpc>
                <a:spcPts val="2800"/>
              </a:lnSpc>
              <a:buNone/>
            </a:pPr>
            <a:r>
              <a:rPr lang="en-US" sz="2250" b="1" dirty="0">
                <a:solidFill>
                  <a:srgbClr val="006747"/>
                </a:solidFill>
                <a:latin typeface="Noto Serif SC Bold" pitchFamily="34" charset="0"/>
                <a:ea typeface="Noto Serif SC Bold" pitchFamily="34" charset="-122"/>
                <a:cs typeface="Noto Serif SC Bold" pitchFamily="34" charset="-120"/>
              </a:rPr>
              <a:t>45,5%</a:t>
            </a:r>
            <a:endParaRPr lang="en-US" sz="2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789920" y="0"/>
            <a:ext cx="3840480" cy="8229600"/>
          </a:xfrm>
          <a:prstGeom prst="rect">
            <a:avLst/>
          </a:prstGeom>
        </p:spPr>
      </p:pic>
      <p:sp>
        <p:nvSpPr>
          <p:cNvPr id="3" name="Text 0"/>
          <p:cNvSpPr/>
          <p:nvPr/>
        </p:nvSpPr>
        <p:spPr>
          <a:xfrm>
            <a:off x="793790" y="691515"/>
            <a:ext cx="93852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Gaussian Naive Bayes : Modèle Probabiliste Simple</a:t>
            </a:r>
            <a:endParaRPr lang="en-US" sz="4450" dirty="0"/>
          </a:p>
        </p:txBody>
      </p:sp>
      <p:sp>
        <p:nvSpPr>
          <p:cNvPr id="4" name="Shape 1"/>
          <p:cNvSpPr/>
          <p:nvPr/>
        </p:nvSpPr>
        <p:spPr>
          <a:xfrm>
            <a:off x="793790" y="2449235"/>
            <a:ext cx="9385221" cy="2979420"/>
          </a:xfrm>
          <a:prstGeom prst="roundRect">
            <a:avLst>
              <a:gd name="adj" fmla="val 6852"/>
            </a:avLst>
          </a:prstGeom>
          <a:noFill/>
          <a:ln w="7620">
            <a:solidFill>
              <a:srgbClr val="000000">
                <a:alpha val="8000"/>
              </a:srgbClr>
            </a:solidFill>
            <a:prstDash val="solid"/>
          </a:ln>
        </p:spPr>
      </p:sp>
      <p:sp>
        <p:nvSpPr>
          <p:cNvPr id="5" name="Shape 2"/>
          <p:cNvSpPr/>
          <p:nvPr/>
        </p:nvSpPr>
        <p:spPr>
          <a:xfrm>
            <a:off x="801410" y="2456855"/>
            <a:ext cx="9369981" cy="1013222"/>
          </a:xfrm>
          <a:prstGeom prst="rect">
            <a:avLst/>
          </a:prstGeom>
          <a:solidFill>
            <a:srgbClr val="FFFFFF">
              <a:alpha val="4000"/>
            </a:srgbClr>
          </a:solidFill>
          <a:ln/>
        </p:spPr>
      </p:sp>
      <p:sp>
        <p:nvSpPr>
          <p:cNvPr id="6" name="Text 3"/>
          <p:cNvSpPr/>
          <p:nvPr/>
        </p:nvSpPr>
        <p:spPr>
          <a:xfrm>
            <a:off x="1028581" y="2600563"/>
            <a:ext cx="1416487" cy="72580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var_smoothing</a:t>
            </a:r>
            <a:endParaRPr lang="en-US" sz="1750" dirty="0"/>
          </a:p>
        </p:txBody>
      </p:sp>
      <p:sp>
        <p:nvSpPr>
          <p:cNvPr id="7" name="Text 4"/>
          <p:cNvSpPr/>
          <p:nvPr/>
        </p:nvSpPr>
        <p:spPr>
          <a:xfrm>
            <a:off x="2906316" y="2600563"/>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Accuracy (%)</a:t>
            </a:r>
            <a:endParaRPr lang="en-US" sz="1750" dirty="0"/>
          </a:p>
        </p:txBody>
      </p:sp>
      <p:sp>
        <p:nvSpPr>
          <p:cNvPr id="8" name="Text 5"/>
          <p:cNvSpPr/>
          <p:nvPr/>
        </p:nvSpPr>
        <p:spPr>
          <a:xfrm>
            <a:off x="4780240" y="2600563"/>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F1-score</a:t>
            </a:r>
            <a:endParaRPr lang="en-US" sz="1750" dirty="0"/>
          </a:p>
        </p:txBody>
      </p:sp>
      <p:sp>
        <p:nvSpPr>
          <p:cNvPr id="9" name="Text 6"/>
          <p:cNvSpPr/>
          <p:nvPr/>
        </p:nvSpPr>
        <p:spPr>
          <a:xfrm>
            <a:off x="6654165" y="2600563"/>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Temps (s)</a:t>
            </a:r>
            <a:endParaRPr lang="en-US" sz="1750" dirty="0"/>
          </a:p>
        </p:txBody>
      </p:sp>
      <p:sp>
        <p:nvSpPr>
          <p:cNvPr id="10" name="Text 7"/>
          <p:cNvSpPr/>
          <p:nvPr/>
        </p:nvSpPr>
        <p:spPr>
          <a:xfrm>
            <a:off x="8528090" y="2600563"/>
            <a:ext cx="1416487" cy="725805"/>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Intervalle de Confiance</a:t>
            </a:r>
            <a:endParaRPr lang="en-US" sz="1750" dirty="0"/>
          </a:p>
        </p:txBody>
      </p:sp>
      <p:sp>
        <p:nvSpPr>
          <p:cNvPr id="11" name="Shape 8"/>
          <p:cNvSpPr/>
          <p:nvPr/>
        </p:nvSpPr>
        <p:spPr>
          <a:xfrm>
            <a:off x="801410" y="3470077"/>
            <a:ext cx="9369981" cy="650319"/>
          </a:xfrm>
          <a:prstGeom prst="rect">
            <a:avLst/>
          </a:prstGeom>
          <a:solidFill>
            <a:srgbClr val="000000">
              <a:alpha val="4000"/>
            </a:srgbClr>
          </a:solidFill>
          <a:ln/>
        </p:spPr>
      </p:sp>
      <p:sp>
        <p:nvSpPr>
          <p:cNvPr id="12" name="Text 9"/>
          <p:cNvSpPr/>
          <p:nvPr/>
        </p:nvSpPr>
        <p:spPr>
          <a:xfrm>
            <a:off x="1028581" y="3613785"/>
            <a:ext cx="141648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1e-12</a:t>
            </a:r>
            <a:endParaRPr lang="en-US" sz="1750" dirty="0"/>
          </a:p>
        </p:txBody>
      </p:sp>
      <p:sp>
        <p:nvSpPr>
          <p:cNvPr id="13" name="Text 10"/>
          <p:cNvSpPr/>
          <p:nvPr/>
        </p:nvSpPr>
        <p:spPr>
          <a:xfrm>
            <a:off x="2906316" y="3613785"/>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40</a:t>
            </a:r>
            <a:endParaRPr lang="en-US" sz="1750" dirty="0"/>
          </a:p>
        </p:txBody>
      </p:sp>
      <p:sp>
        <p:nvSpPr>
          <p:cNvPr id="14" name="Text 11"/>
          <p:cNvSpPr/>
          <p:nvPr/>
        </p:nvSpPr>
        <p:spPr>
          <a:xfrm>
            <a:off x="4780240" y="3613785"/>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0.41</a:t>
            </a:r>
            <a:endParaRPr lang="en-US" sz="1750" dirty="0"/>
          </a:p>
        </p:txBody>
      </p:sp>
      <p:sp>
        <p:nvSpPr>
          <p:cNvPr id="15" name="Text 12"/>
          <p:cNvSpPr/>
          <p:nvPr/>
        </p:nvSpPr>
        <p:spPr>
          <a:xfrm>
            <a:off x="6654165" y="3613785"/>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&lt;0.1</a:t>
            </a:r>
            <a:endParaRPr lang="en-US" sz="1750" dirty="0"/>
          </a:p>
        </p:txBody>
      </p:sp>
      <p:sp>
        <p:nvSpPr>
          <p:cNvPr id="16" name="Text 13"/>
          <p:cNvSpPr/>
          <p:nvPr/>
        </p:nvSpPr>
        <p:spPr>
          <a:xfrm>
            <a:off x="8528090" y="3613785"/>
            <a:ext cx="141648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[37, 43]</a:t>
            </a:r>
            <a:endParaRPr lang="en-US" sz="1750" dirty="0"/>
          </a:p>
        </p:txBody>
      </p:sp>
      <p:sp>
        <p:nvSpPr>
          <p:cNvPr id="17" name="Shape 14"/>
          <p:cNvSpPr/>
          <p:nvPr/>
        </p:nvSpPr>
        <p:spPr>
          <a:xfrm>
            <a:off x="801410" y="4120396"/>
            <a:ext cx="9369981" cy="650319"/>
          </a:xfrm>
          <a:prstGeom prst="rect">
            <a:avLst/>
          </a:prstGeom>
          <a:solidFill>
            <a:srgbClr val="FFFFFF">
              <a:alpha val="4000"/>
            </a:srgbClr>
          </a:solidFill>
          <a:ln/>
        </p:spPr>
      </p:sp>
      <p:sp>
        <p:nvSpPr>
          <p:cNvPr id="18" name="Text 15"/>
          <p:cNvSpPr/>
          <p:nvPr/>
        </p:nvSpPr>
        <p:spPr>
          <a:xfrm>
            <a:off x="1028581" y="4264104"/>
            <a:ext cx="141648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1e-6</a:t>
            </a:r>
            <a:endParaRPr lang="en-US" sz="1750" dirty="0"/>
          </a:p>
        </p:txBody>
      </p:sp>
      <p:sp>
        <p:nvSpPr>
          <p:cNvPr id="19" name="Text 16"/>
          <p:cNvSpPr/>
          <p:nvPr/>
        </p:nvSpPr>
        <p:spPr>
          <a:xfrm>
            <a:off x="2906316" y="4264104"/>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41</a:t>
            </a:r>
            <a:endParaRPr lang="en-US" sz="1750" dirty="0"/>
          </a:p>
        </p:txBody>
      </p:sp>
      <p:sp>
        <p:nvSpPr>
          <p:cNvPr id="20" name="Text 17"/>
          <p:cNvSpPr/>
          <p:nvPr/>
        </p:nvSpPr>
        <p:spPr>
          <a:xfrm>
            <a:off x="4780240" y="4264104"/>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0.43</a:t>
            </a:r>
            <a:endParaRPr lang="en-US" sz="1750" dirty="0"/>
          </a:p>
        </p:txBody>
      </p:sp>
      <p:sp>
        <p:nvSpPr>
          <p:cNvPr id="21" name="Text 18"/>
          <p:cNvSpPr/>
          <p:nvPr/>
        </p:nvSpPr>
        <p:spPr>
          <a:xfrm>
            <a:off x="6654165" y="4264104"/>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&lt;0.1</a:t>
            </a:r>
            <a:endParaRPr lang="en-US" sz="1750" dirty="0"/>
          </a:p>
        </p:txBody>
      </p:sp>
      <p:sp>
        <p:nvSpPr>
          <p:cNvPr id="22" name="Text 19"/>
          <p:cNvSpPr/>
          <p:nvPr/>
        </p:nvSpPr>
        <p:spPr>
          <a:xfrm>
            <a:off x="8528090" y="4264104"/>
            <a:ext cx="141648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[38,45]</a:t>
            </a:r>
            <a:endParaRPr lang="en-US" sz="1750" dirty="0"/>
          </a:p>
        </p:txBody>
      </p:sp>
      <p:sp>
        <p:nvSpPr>
          <p:cNvPr id="23" name="Shape 20"/>
          <p:cNvSpPr/>
          <p:nvPr/>
        </p:nvSpPr>
        <p:spPr>
          <a:xfrm>
            <a:off x="801410" y="4770715"/>
            <a:ext cx="9369981" cy="650319"/>
          </a:xfrm>
          <a:prstGeom prst="rect">
            <a:avLst/>
          </a:prstGeom>
          <a:solidFill>
            <a:srgbClr val="000000">
              <a:alpha val="4000"/>
            </a:srgbClr>
          </a:solidFill>
          <a:ln/>
        </p:spPr>
      </p:sp>
      <p:sp>
        <p:nvSpPr>
          <p:cNvPr id="24" name="Text 21"/>
          <p:cNvSpPr/>
          <p:nvPr/>
        </p:nvSpPr>
        <p:spPr>
          <a:xfrm>
            <a:off x="1028581" y="4914424"/>
            <a:ext cx="141648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1e-5</a:t>
            </a:r>
            <a:endParaRPr lang="en-US" sz="1750" dirty="0"/>
          </a:p>
        </p:txBody>
      </p:sp>
      <p:sp>
        <p:nvSpPr>
          <p:cNvPr id="25" name="Text 22"/>
          <p:cNvSpPr/>
          <p:nvPr/>
        </p:nvSpPr>
        <p:spPr>
          <a:xfrm>
            <a:off x="2906316" y="4914424"/>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39</a:t>
            </a:r>
            <a:endParaRPr lang="en-US" sz="1750" dirty="0"/>
          </a:p>
        </p:txBody>
      </p:sp>
      <p:sp>
        <p:nvSpPr>
          <p:cNvPr id="26" name="Text 23"/>
          <p:cNvSpPr/>
          <p:nvPr/>
        </p:nvSpPr>
        <p:spPr>
          <a:xfrm>
            <a:off x="4780240" y="4914424"/>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0.40</a:t>
            </a:r>
            <a:endParaRPr lang="en-US" sz="1750" dirty="0"/>
          </a:p>
        </p:txBody>
      </p:sp>
      <p:sp>
        <p:nvSpPr>
          <p:cNvPr id="27" name="Text 24"/>
          <p:cNvSpPr/>
          <p:nvPr/>
        </p:nvSpPr>
        <p:spPr>
          <a:xfrm>
            <a:off x="6654165" y="4914424"/>
            <a:ext cx="141267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&lt;0.1</a:t>
            </a:r>
            <a:endParaRPr lang="en-US" sz="1750" dirty="0"/>
          </a:p>
        </p:txBody>
      </p:sp>
      <p:sp>
        <p:nvSpPr>
          <p:cNvPr id="28" name="Text 25"/>
          <p:cNvSpPr/>
          <p:nvPr/>
        </p:nvSpPr>
        <p:spPr>
          <a:xfrm>
            <a:off x="8528090" y="4914424"/>
            <a:ext cx="1416487" cy="362903"/>
          </a:xfrm>
          <a:prstGeom prst="rect">
            <a:avLst/>
          </a:prstGeom>
          <a:noFill/>
          <a:ln/>
        </p:spPr>
        <p:txBody>
          <a:bodyPr wrap="non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[35,42]</a:t>
            </a:r>
            <a:endParaRPr lang="en-US" sz="1750" dirty="0"/>
          </a:p>
        </p:txBody>
      </p:sp>
      <p:sp>
        <p:nvSpPr>
          <p:cNvPr id="29" name="Text 26"/>
          <p:cNvSpPr/>
          <p:nvPr/>
        </p:nvSpPr>
        <p:spPr>
          <a:xfrm>
            <a:off x="793790" y="5683806"/>
            <a:ext cx="9385221" cy="1088708"/>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Le GNB, fondé sur des hypothèses d’indépendance conditionnelle, offre une méthode rapide et efficace. Malgré sa simplicité, ses performances restent compétitives sur ce type de classification.</a:t>
            </a:r>
            <a:endParaRPr lang="en-US" sz="1750" dirty="0"/>
          </a:p>
        </p:txBody>
      </p:sp>
      <p:sp>
        <p:nvSpPr>
          <p:cNvPr id="30" name="Text 27"/>
          <p:cNvSpPr/>
          <p:nvPr/>
        </p:nvSpPr>
        <p:spPr>
          <a:xfrm>
            <a:off x="793790" y="7112675"/>
            <a:ext cx="4404955" cy="425291"/>
          </a:xfrm>
          <a:prstGeom prst="rect">
            <a:avLst/>
          </a:prstGeom>
          <a:noFill/>
          <a:ln/>
        </p:spPr>
        <p:txBody>
          <a:bodyPr wrap="none" lIns="0" tIns="0" rIns="0" bIns="0" rtlCol="0" anchor="t"/>
          <a:lstStyle/>
          <a:p>
            <a:pPr algn="l" indent="0" marL="0">
              <a:lnSpc>
                <a:spcPts val="3300"/>
              </a:lnSpc>
              <a:buNone/>
            </a:pPr>
            <a:r>
              <a:rPr lang="en-US" sz="2650" b="1" dirty="0">
                <a:solidFill>
                  <a:srgbClr val="006747"/>
                </a:solidFill>
                <a:latin typeface="Noto Serif SC Bold" pitchFamily="34" charset="0"/>
                <a:ea typeface="Noto Serif SC Bold" pitchFamily="34" charset="-122"/>
                <a:cs typeface="Noto Serif SC Bold" pitchFamily="34" charset="-120"/>
              </a:rPr>
              <a:t>Meilleurs résultats</a:t>
            </a:r>
            <a:pPr algn="l" indent="0" marL="0">
              <a:lnSpc>
                <a:spcPts val="3300"/>
              </a:lnSpc>
              <a:buNone/>
            </a:pPr>
            <a:r>
              <a:rPr lang="en-US" sz="2650" b="1" dirty="0">
                <a:solidFill>
                  <a:srgbClr val="006747"/>
                </a:solidFill>
                <a:latin typeface="Noto Serif SC Bold" pitchFamily="34" charset="0"/>
                <a:ea typeface="Noto Serif SC Bold" pitchFamily="34" charset="-122"/>
                <a:cs typeface="Noto Serif SC Bold" pitchFamily="34" charset="-120"/>
              </a:rPr>
              <a:t>:</a:t>
            </a:r>
            <a:pPr algn="l" indent="0" marL="0">
              <a:lnSpc>
                <a:spcPts val="3300"/>
              </a:lnSpc>
              <a:buNone/>
            </a:pPr>
            <a:r>
              <a:rPr lang="en-US" sz="2650" b="1" dirty="0">
                <a:solidFill>
                  <a:srgbClr val="006747"/>
                </a:solidFill>
                <a:latin typeface="Noto Serif SC Bold" pitchFamily="34" charset="0"/>
                <a:ea typeface="Noto Serif SC Bold" pitchFamily="34" charset="-122"/>
                <a:cs typeface="Noto Serif SC Bold" pitchFamily="34" charset="-120"/>
              </a:rPr>
              <a:t>39,5%</a:t>
            </a:r>
            <a:endParaRPr lang="en-US" sz="2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27445" y="748546"/>
            <a:ext cx="7661910" cy="1323261"/>
          </a:xfrm>
          <a:prstGeom prst="rect">
            <a:avLst/>
          </a:prstGeom>
          <a:noFill/>
          <a:ln/>
        </p:spPr>
        <p:txBody>
          <a:bodyPr wrap="square" lIns="0" tIns="0" rIns="0" bIns="0" rtlCol="0" anchor="t"/>
          <a:lstStyle/>
          <a:p>
            <a:pPr algn="l" indent="0" marL="0">
              <a:lnSpc>
                <a:spcPts val="5200"/>
              </a:lnSpc>
              <a:buNone/>
            </a:pPr>
            <a:r>
              <a:rPr lang="en-US" sz="4150" b="1" dirty="0">
                <a:solidFill>
                  <a:srgbClr val="006747"/>
                </a:solidFill>
                <a:latin typeface="Noto Serif SC Bold" pitchFamily="34" charset="0"/>
                <a:ea typeface="Noto Serif SC Bold" pitchFamily="34" charset="-122"/>
                <a:cs typeface="Noto Serif SC Bold" pitchFamily="34" charset="-120"/>
              </a:rPr>
              <a:t>Dummy Classifier : Baseline de Référence</a:t>
            </a:r>
            <a:endParaRPr lang="en-US" sz="4150" dirty="0"/>
          </a:p>
        </p:txBody>
      </p:sp>
      <p:sp>
        <p:nvSpPr>
          <p:cNvPr id="4" name="Shape 1"/>
          <p:cNvSpPr/>
          <p:nvPr/>
        </p:nvSpPr>
        <p:spPr>
          <a:xfrm>
            <a:off x="6227445" y="2389346"/>
            <a:ext cx="7661910" cy="2784634"/>
          </a:xfrm>
          <a:prstGeom prst="roundRect">
            <a:avLst>
              <a:gd name="adj" fmla="val 6843"/>
            </a:avLst>
          </a:prstGeom>
          <a:noFill/>
          <a:ln w="7620">
            <a:solidFill>
              <a:srgbClr val="000000">
                <a:alpha val="8000"/>
              </a:srgbClr>
            </a:solidFill>
            <a:prstDash val="solid"/>
          </a:ln>
        </p:spPr>
      </p:sp>
      <p:sp>
        <p:nvSpPr>
          <p:cNvPr id="5" name="Shape 2"/>
          <p:cNvSpPr/>
          <p:nvPr/>
        </p:nvSpPr>
        <p:spPr>
          <a:xfrm>
            <a:off x="6235065" y="2396966"/>
            <a:ext cx="7646670" cy="946309"/>
          </a:xfrm>
          <a:prstGeom prst="rect">
            <a:avLst/>
          </a:prstGeom>
          <a:solidFill>
            <a:srgbClr val="FFFFFF">
              <a:alpha val="4000"/>
            </a:srgbClr>
          </a:solidFill>
          <a:ln/>
        </p:spPr>
      </p:sp>
      <p:sp>
        <p:nvSpPr>
          <p:cNvPr id="6" name="Text 3"/>
          <p:cNvSpPr/>
          <p:nvPr/>
        </p:nvSpPr>
        <p:spPr>
          <a:xfrm>
            <a:off x="6446758" y="2531507"/>
            <a:ext cx="148447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Strategy</a:t>
            </a:r>
            <a:endParaRPr lang="en-US" sz="1650" dirty="0"/>
          </a:p>
        </p:txBody>
      </p:sp>
      <p:sp>
        <p:nvSpPr>
          <p:cNvPr id="7" name="Text 4"/>
          <p:cNvSpPr/>
          <p:nvPr/>
        </p:nvSpPr>
        <p:spPr>
          <a:xfrm>
            <a:off x="8362236" y="2531507"/>
            <a:ext cx="148066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Accuracy (%)</a:t>
            </a:r>
            <a:endParaRPr lang="en-US" sz="1650" dirty="0"/>
          </a:p>
        </p:txBody>
      </p:sp>
      <p:sp>
        <p:nvSpPr>
          <p:cNvPr id="8" name="Text 5"/>
          <p:cNvSpPr/>
          <p:nvPr/>
        </p:nvSpPr>
        <p:spPr>
          <a:xfrm>
            <a:off x="10273903" y="2531507"/>
            <a:ext cx="148066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F1-score</a:t>
            </a:r>
            <a:endParaRPr lang="en-US" sz="1650" dirty="0"/>
          </a:p>
        </p:txBody>
      </p:sp>
      <p:sp>
        <p:nvSpPr>
          <p:cNvPr id="9" name="Text 6"/>
          <p:cNvSpPr/>
          <p:nvPr/>
        </p:nvSpPr>
        <p:spPr>
          <a:xfrm>
            <a:off x="12185571" y="2531507"/>
            <a:ext cx="1484471" cy="677228"/>
          </a:xfrm>
          <a:prstGeom prst="rect">
            <a:avLst/>
          </a:prstGeom>
          <a:noFill/>
          <a:ln/>
        </p:spPr>
        <p:txBody>
          <a:bodyPr wrap="squar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Intervalle de Confiance</a:t>
            </a:r>
            <a:endParaRPr lang="en-US" sz="1650" dirty="0"/>
          </a:p>
        </p:txBody>
      </p:sp>
      <p:sp>
        <p:nvSpPr>
          <p:cNvPr id="10" name="Shape 7"/>
          <p:cNvSpPr/>
          <p:nvPr/>
        </p:nvSpPr>
        <p:spPr>
          <a:xfrm>
            <a:off x="6235065" y="3343275"/>
            <a:ext cx="7646670" cy="607695"/>
          </a:xfrm>
          <a:prstGeom prst="rect">
            <a:avLst/>
          </a:prstGeom>
          <a:solidFill>
            <a:srgbClr val="000000">
              <a:alpha val="4000"/>
            </a:srgbClr>
          </a:solidFill>
          <a:ln/>
        </p:spPr>
      </p:sp>
      <p:sp>
        <p:nvSpPr>
          <p:cNvPr id="11" name="Text 8"/>
          <p:cNvSpPr/>
          <p:nvPr/>
        </p:nvSpPr>
        <p:spPr>
          <a:xfrm>
            <a:off x="6446758" y="3477816"/>
            <a:ext cx="148447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Uniform</a:t>
            </a:r>
            <a:endParaRPr lang="en-US" sz="1650" dirty="0"/>
          </a:p>
        </p:txBody>
      </p:sp>
      <p:sp>
        <p:nvSpPr>
          <p:cNvPr id="12" name="Text 9"/>
          <p:cNvSpPr/>
          <p:nvPr/>
        </p:nvSpPr>
        <p:spPr>
          <a:xfrm>
            <a:off x="8362236" y="3477816"/>
            <a:ext cx="148066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18</a:t>
            </a:r>
            <a:endParaRPr lang="en-US" sz="1650" dirty="0"/>
          </a:p>
        </p:txBody>
      </p:sp>
      <p:sp>
        <p:nvSpPr>
          <p:cNvPr id="13" name="Text 10"/>
          <p:cNvSpPr/>
          <p:nvPr/>
        </p:nvSpPr>
        <p:spPr>
          <a:xfrm>
            <a:off x="10273903" y="3477816"/>
            <a:ext cx="148066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0.1924</a:t>
            </a:r>
            <a:endParaRPr lang="en-US" sz="1650" dirty="0"/>
          </a:p>
        </p:txBody>
      </p:sp>
      <p:sp>
        <p:nvSpPr>
          <p:cNvPr id="14" name="Text 11"/>
          <p:cNvSpPr/>
          <p:nvPr/>
        </p:nvSpPr>
        <p:spPr>
          <a:xfrm>
            <a:off x="12185571" y="3477816"/>
            <a:ext cx="148447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[17, 27]</a:t>
            </a:r>
            <a:endParaRPr lang="en-US" sz="1650" dirty="0"/>
          </a:p>
        </p:txBody>
      </p:sp>
      <p:sp>
        <p:nvSpPr>
          <p:cNvPr id="15" name="Shape 12"/>
          <p:cNvSpPr/>
          <p:nvPr/>
        </p:nvSpPr>
        <p:spPr>
          <a:xfrm>
            <a:off x="6235065" y="3950970"/>
            <a:ext cx="7646670" cy="607695"/>
          </a:xfrm>
          <a:prstGeom prst="rect">
            <a:avLst/>
          </a:prstGeom>
          <a:solidFill>
            <a:srgbClr val="FFFFFF">
              <a:alpha val="4000"/>
            </a:srgbClr>
          </a:solidFill>
          <a:ln/>
        </p:spPr>
      </p:sp>
      <p:sp>
        <p:nvSpPr>
          <p:cNvPr id="16" name="Text 13"/>
          <p:cNvSpPr/>
          <p:nvPr/>
        </p:nvSpPr>
        <p:spPr>
          <a:xfrm>
            <a:off x="6446758" y="4085511"/>
            <a:ext cx="148447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Most_frequent</a:t>
            </a:r>
            <a:endParaRPr lang="en-US" sz="1650" dirty="0"/>
          </a:p>
        </p:txBody>
      </p:sp>
      <p:sp>
        <p:nvSpPr>
          <p:cNvPr id="17" name="Text 14"/>
          <p:cNvSpPr/>
          <p:nvPr/>
        </p:nvSpPr>
        <p:spPr>
          <a:xfrm>
            <a:off x="8362236" y="4085511"/>
            <a:ext cx="148066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20</a:t>
            </a:r>
            <a:endParaRPr lang="en-US" sz="1650" dirty="0"/>
          </a:p>
        </p:txBody>
      </p:sp>
      <p:sp>
        <p:nvSpPr>
          <p:cNvPr id="18" name="Text 15"/>
          <p:cNvSpPr/>
          <p:nvPr/>
        </p:nvSpPr>
        <p:spPr>
          <a:xfrm>
            <a:off x="10273903" y="4085511"/>
            <a:ext cx="148066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0.06</a:t>
            </a:r>
            <a:endParaRPr lang="en-US" sz="1650" dirty="0"/>
          </a:p>
        </p:txBody>
      </p:sp>
      <p:sp>
        <p:nvSpPr>
          <p:cNvPr id="19" name="Text 16"/>
          <p:cNvSpPr/>
          <p:nvPr/>
        </p:nvSpPr>
        <p:spPr>
          <a:xfrm>
            <a:off x="12185571" y="4085511"/>
            <a:ext cx="148447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[19, 26]</a:t>
            </a:r>
            <a:endParaRPr lang="en-US" sz="1650" dirty="0"/>
          </a:p>
        </p:txBody>
      </p:sp>
      <p:sp>
        <p:nvSpPr>
          <p:cNvPr id="20" name="Shape 17"/>
          <p:cNvSpPr/>
          <p:nvPr/>
        </p:nvSpPr>
        <p:spPr>
          <a:xfrm>
            <a:off x="6235065" y="4558665"/>
            <a:ext cx="7646670" cy="607695"/>
          </a:xfrm>
          <a:prstGeom prst="rect">
            <a:avLst/>
          </a:prstGeom>
          <a:solidFill>
            <a:srgbClr val="000000">
              <a:alpha val="4000"/>
            </a:srgbClr>
          </a:solidFill>
          <a:ln/>
        </p:spPr>
      </p:sp>
      <p:sp>
        <p:nvSpPr>
          <p:cNvPr id="21" name="Text 18"/>
          <p:cNvSpPr/>
          <p:nvPr/>
        </p:nvSpPr>
        <p:spPr>
          <a:xfrm>
            <a:off x="6446758" y="4693206"/>
            <a:ext cx="148447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Stratified</a:t>
            </a:r>
            <a:endParaRPr lang="en-US" sz="1650" dirty="0"/>
          </a:p>
        </p:txBody>
      </p:sp>
      <p:sp>
        <p:nvSpPr>
          <p:cNvPr id="22" name="Text 19"/>
          <p:cNvSpPr/>
          <p:nvPr/>
        </p:nvSpPr>
        <p:spPr>
          <a:xfrm>
            <a:off x="8362236" y="4693206"/>
            <a:ext cx="148066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29</a:t>
            </a:r>
            <a:endParaRPr lang="en-US" sz="1650" dirty="0"/>
          </a:p>
        </p:txBody>
      </p:sp>
      <p:sp>
        <p:nvSpPr>
          <p:cNvPr id="23" name="Text 20"/>
          <p:cNvSpPr/>
          <p:nvPr/>
        </p:nvSpPr>
        <p:spPr>
          <a:xfrm>
            <a:off x="10273903" y="4693206"/>
            <a:ext cx="148066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0.29</a:t>
            </a:r>
            <a:endParaRPr lang="en-US" sz="1650" dirty="0"/>
          </a:p>
        </p:txBody>
      </p:sp>
      <p:sp>
        <p:nvSpPr>
          <p:cNvPr id="24" name="Text 21"/>
          <p:cNvSpPr/>
          <p:nvPr/>
        </p:nvSpPr>
        <p:spPr>
          <a:xfrm>
            <a:off x="12185571" y="4693206"/>
            <a:ext cx="1484471" cy="338614"/>
          </a:xfrm>
          <a:prstGeom prst="rect">
            <a:avLst/>
          </a:prstGeom>
          <a:noFill/>
          <a:ln/>
        </p:spPr>
        <p:txBody>
          <a:bodyPr wrap="non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[26,35]</a:t>
            </a:r>
            <a:endParaRPr lang="en-US" sz="1650" dirty="0"/>
          </a:p>
        </p:txBody>
      </p:sp>
      <p:sp>
        <p:nvSpPr>
          <p:cNvPr id="25" name="Text 22"/>
          <p:cNvSpPr/>
          <p:nvPr/>
        </p:nvSpPr>
        <p:spPr>
          <a:xfrm>
            <a:off x="6227445" y="5412105"/>
            <a:ext cx="7661910" cy="1354455"/>
          </a:xfrm>
          <a:prstGeom prst="rect">
            <a:avLst/>
          </a:prstGeom>
          <a:noFill/>
          <a:ln/>
        </p:spPr>
        <p:txBody>
          <a:bodyPr wrap="square" lIns="0" tIns="0" rIns="0" bIns="0" rtlCol="0" anchor="t"/>
          <a:lstStyle/>
          <a:p>
            <a:pPr algn="l" indent="0" marL="0">
              <a:lnSpc>
                <a:spcPts val="2650"/>
              </a:lnSpc>
              <a:buNone/>
            </a:pPr>
            <a:r>
              <a:rPr lang="en-US" sz="1650" dirty="0">
                <a:solidFill>
                  <a:srgbClr val="4B4A4A"/>
                </a:solidFill>
                <a:latin typeface="Geist" pitchFamily="34" charset="0"/>
                <a:ea typeface="Geist" pitchFamily="34" charset="-122"/>
                <a:cs typeface="Geist" pitchFamily="34" charset="-120"/>
              </a:rPr>
              <a:t>Le Dummy Classifier sert de référence minimaliste, utilisant soit une stratégie aléatoire uniformément répartie, soit en prédisant la classe la plus fréquente. Ses faibles performances illustrent la nécessité de modèles plus sophistiqués pour la classification linguistique.</a:t>
            </a:r>
            <a:endParaRPr lang="en-US" sz="1650" dirty="0"/>
          </a:p>
        </p:txBody>
      </p:sp>
      <p:sp>
        <p:nvSpPr>
          <p:cNvPr id="26" name="Text 23"/>
          <p:cNvSpPr/>
          <p:nvPr/>
        </p:nvSpPr>
        <p:spPr>
          <a:xfrm>
            <a:off x="6227445" y="7084100"/>
            <a:ext cx="4110395" cy="396835"/>
          </a:xfrm>
          <a:prstGeom prst="rect">
            <a:avLst/>
          </a:prstGeom>
          <a:noFill/>
          <a:ln/>
        </p:spPr>
        <p:txBody>
          <a:bodyPr wrap="none" lIns="0" tIns="0" rIns="0" bIns="0" rtlCol="0" anchor="t"/>
          <a:lstStyle/>
          <a:p>
            <a:pPr algn="l" indent="0" marL="0">
              <a:lnSpc>
                <a:spcPts val="3100"/>
              </a:lnSpc>
              <a:buNone/>
            </a:pPr>
            <a:r>
              <a:rPr lang="en-US" sz="2500" b="1" dirty="0">
                <a:solidFill>
                  <a:srgbClr val="006747"/>
                </a:solidFill>
                <a:latin typeface="Noto Serif SC Bold" pitchFamily="34" charset="0"/>
                <a:ea typeface="Noto Serif SC Bold" pitchFamily="34" charset="-122"/>
                <a:cs typeface="Noto Serif SC Bold" pitchFamily="34" charset="-120"/>
              </a:rPr>
              <a:t>Meilleurs résultats</a:t>
            </a:r>
            <a:pPr algn="l" indent="0" marL="0">
              <a:lnSpc>
                <a:spcPts val="3100"/>
              </a:lnSpc>
              <a:buNone/>
            </a:pPr>
            <a:r>
              <a:rPr lang="en-US" sz="2500" b="1" dirty="0">
                <a:solidFill>
                  <a:srgbClr val="006747"/>
                </a:solidFill>
                <a:latin typeface="Noto Serif SC Bold" pitchFamily="34" charset="0"/>
                <a:ea typeface="Noto Serif SC Bold" pitchFamily="34" charset="-122"/>
                <a:cs typeface="Noto Serif SC Bold" pitchFamily="34" charset="-120"/>
              </a:rPr>
              <a:t>:24</a:t>
            </a:r>
            <a:pPr algn="l" indent="0" marL="0">
              <a:lnSpc>
                <a:spcPts val="3100"/>
              </a:lnSpc>
              <a:buNone/>
            </a:pPr>
            <a:r>
              <a:rPr lang="en-US" sz="2500" b="1" dirty="0">
                <a:solidFill>
                  <a:srgbClr val="006747"/>
                </a:solidFill>
                <a:latin typeface="Noto Serif SC Bold" pitchFamily="34" charset="0"/>
                <a:ea typeface="Noto Serif SC Bold" pitchFamily="34" charset="-122"/>
                <a:cs typeface="Noto Serif SC Bold" pitchFamily="34" charset="-120"/>
              </a:rPr>
              <a:t>,5%</a:t>
            </a:r>
            <a:endParaRPr lang="en-US" sz="2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096214"/>
            <a:ext cx="10251519" cy="708779"/>
          </a:xfrm>
          <a:prstGeom prst="rect">
            <a:avLst/>
          </a:prstGeom>
          <a:noFill/>
          <a:ln/>
        </p:spPr>
        <p:txBody>
          <a:bodyPr wrap="none" lIns="0" tIns="0" rIns="0" bIns="0" rtlCol="0" anchor="t"/>
          <a:lstStyle/>
          <a:p>
            <a:pPr algn="l" indent="0" marL="0">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Comparaison Générale des Modèles</a:t>
            </a:r>
            <a:endParaRPr lang="en-US" sz="4450" dirty="0"/>
          </a:p>
        </p:txBody>
      </p:sp>
      <p:sp>
        <p:nvSpPr>
          <p:cNvPr id="3" name="Text 1"/>
          <p:cNvSpPr/>
          <p:nvPr/>
        </p:nvSpPr>
        <p:spPr>
          <a:xfrm>
            <a:off x="793790" y="3349228"/>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Les résultats montrent que le modèle Random Forest  atteint les meilleures performances avec une accuracy moyenne d’environ 61% et un F1-score de 0.62, mais avec des temps d'entraînement plus longs.</a:t>
            </a:r>
            <a:endParaRPr lang="en-US" sz="1750" dirty="0"/>
          </a:p>
        </p:txBody>
      </p:sp>
      <p:sp>
        <p:nvSpPr>
          <p:cNvPr id="4" name="Text 2"/>
          <p:cNvSpPr/>
          <p:nvPr/>
        </p:nvSpPr>
        <p:spPr>
          <a:xfrm>
            <a:off x="7599521" y="3349228"/>
            <a:ext cx="6244709" cy="1814513"/>
          </a:xfrm>
          <a:prstGeom prst="rect">
            <a:avLst/>
          </a:prstGeom>
          <a:noFill/>
          <a:ln/>
        </p:spPr>
        <p:txBody>
          <a:bodyPr wrap="square" lIns="0" tIns="0" rIns="0" bIns="0" rtlCol="0" anchor="t"/>
          <a:lstStyle/>
          <a:p>
            <a:pPr algn="l" indent="0" marL="0">
              <a:lnSpc>
                <a:spcPts val="2850"/>
              </a:lnSpc>
              <a:buNone/>
            </a:pPr>
            <a:r>
              <a:rPr lang="en-US" sz="1750" dirty="0">
                <a:solidFill>
                  <a:srgbClr val="4B4A4A"/>
                </a:solidFill>
                <a:latin typeface="Geist" pitchFamily="34" charset="0"/>
                <a:ea typeface="Geist" pitchFamily="34" charset="-122"/>
                <a:cs typeface="Geist" pitchFamily="34" charset="-120"/>
              </a:rPr>
              <a:t> En revanche, SVC avec d'avantage d'optimisation pourrait apporter des résultats acceptable notamment avec comme kernel RBF et C=1. le MLP et GNB ne sont pas adapté. Le Dummy Classifier offre des baselines utiles mais inférieures, avec des avantages sur la rapidité d’application.</a:t>
            </a:r>
            <a:endParaRPr lang="en-US" sz="1750" dirty="0"/>
          </a:p>
        </p:txBody>
      </p:sp>
      <p:sp>
        <p:nvSpPr>
          <p:cNvPr id="5" name="Text 3"/>
          <p:cNvSpPr/>
          <p:nvPr/>
        </p:nvSpPr>
        <p:spPr>
          <a:xfrm>
            <a:off x="793790" y="5707975"/>
            <a:ext cx="3758803" cy="425291"/>
          </a:xfrm>
          <a:prstGeom prst="rect">
            <a:avLst/>
          </a:prstGeom>
          <a:noFill/>
          <a:ln/>
        </p:spPr>
        <p:txBody>
          <a:bodyPr wrap="none" lIns="0" tIns="0" rIns="0" bIns="0" rtlCol="0" anchor="t"/>
          <a:lstStyle/>
          <a:p>
            <a:pPr algn="l" indent="0" marL="0">
              <a:lnSpc>
                <a:spcPts val="3300"/>
              </a:lnSpc>
              <a:buNone/>
            </a:pPr>
            <a:r>
              <a:rPr lang="en-US" sz="2650" b="1" dirty="0">
                <a:solidFill>
                  <a:srgbClr val="006747"/>
                </a:solidFill>
                <a:latin typeface="Noto Serif SC Bold" pitchFamily="34" charset="0"/>
                <a:ea typeface="Noto Serif SC Bold" pitchFamily="34" charset="-122"/>
                <a:cs typeface="Noto Serif SC Bold" pitchFamily="34" charset="-120"/>
              </a:rPr>
              <a:t>Merci pour Attention.</a:t>
            </a:r>
            <a:endParaRPr lang="en-US" sz="2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2025-05-15T11:44:35Z</dcterms:created>
  <dcterms:modified xsi:type="dcterms:W3CDTF">2025-05-15T11:44:35Z</dcterms:modified>
</cp:coreProperties>
</file>